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9" r:id="rId2"/>
    <p:sldId id="308" r:id="rId3"/>
    <p:sldId id="285" r:id="rId4"/>
    <p:sldId id="307" r:id="rId5"/>
    <p:sldId id="306" r:id="rId6"/>
    <p:sldId id="316" r:id="rId7"/>
    <p:sldId id="318" r:id="rId8"/>
    <p:sldId id="319" r:id="rId9"/>
    <p:sldId id="320" r:id="rId10"/>
    <p:sldId id="321" r:id="rId11"/>
    <p:sldId id="322" r:id="rId12"/>
    <p:sldId id="317" r:id="rId13"/>
    <p:sldId id="257" r:id="rId14"/>
    <p:sldId id="258" r:id="rId15"/>
    <p:sldId id="259" r:id="rId16"/>
    <p:sldId id="302" r:id="rId17"/>
    <p:sldId id="303" r:id="rId18"/>
    <p:sldId id="314" r:id="rId19"/>
    <p:sldId id="310" r:id="rId20"/>
    <p:sldId id="311" r:id="rId21"/>
    <p:sldId id="313" r:id="rId22"/>
    <p:sldId id="315" r:id="rId23"/>
    <p:sldId id="304" r:id="rId24"/>
    <p:sldId id="305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37.79766" units="1/cm"/>
          <inkml:channelProperty channel="Y" name="resolution" value="37.79528" units="1/cm"/>
          <inkml:channelProperty channel="F" name="resolution" value="52.03252" units="1/in"/>
          <inkml:channelProperty channel="T" name="resolution" value="1" units="1/dev"/>
        </inkml:channelProperties>
      </inkml:inkSource>
      <inkml:timestamp xml:id="ts0" timeString="2022-05-12T11:05:13.646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3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0" units="1/cm"/>
          <inkml:channelProperty channel="Y" name="resolution" value="56.47059" units="1/cm"/>
          <inkml:channelProperty channel="T" name="resolution" value="1" units="1/dev"/>
        </inkml:channelProperties>
      </inkml:inkSource>
      <inkml:timestamp xml:id="ts1" timeString="2022-05-12T11:05:13.649"/>
    </inkml:context>
    <inkml:brush xml:id="br1">
      <inkml:brushProperty name="width" value="0.05" units="cm"/>
      <inkml:brushProperty name="height" value="0.05" units="cm"/>
      <inkml:brushProperty name="color" value="#FFFFFF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1418 710 0 0,'46'-46'16'16,"25"46"25"-1,-71-47-28 1,-24 94 85 15,-23-47-93 0,-46 46-2-15,23 48-3 0,24-24-2-1,-1-24 11 1,0-46 7-1,24 47-6 1,70-94 18 15,-1 47 4-15,24-46-26 0,0-24 11-1,23 23-4 1,-46 0 0-1,1 47 14 1,-72 0-14 0,0 0-1 15,-69 47-6-15,23 70-4-1,-23-24 5 1,-1 0-7-1,48-46 4 1,-2-1-6 0,96-46 8 15,45-46 21-15,0-48-14-1,0 48-9 16,48-47-2-31,-71 69-1 32,-23 24 1-32,-71 0 48 47,-69 70-48-32,22-23-24 1,-68 46-51-1,22 24-11 1,47-24 23 0,47-93 18-1</inkml:trace>
  <inkml:trace contextRef="#ctx0" brushRef="#br0" timeOffset="1">1185 1270 81 0,'46'-47'145'47,"24"-23"-67"-31,0-23-31-1,47 46-40 1,-70 1 0 0,0-1 1-1,-24 47 1 1,-46 0-17 15,-48 47 10-15,-46 46 1 15,24-46-3-31,47 23 2 31,46-24-3-15,0-46-20 0,23-46 31-1,24 22-3 1,46-22 1-1,0-48 4 1,-45 94-7 0,-2-46 1-1,-46 92 1 1,-46-46-3 0,-2 47-3-1,-45 46 0 1,23-23 4-1,23-23-3 17,24-1-6-17,23-46-2 1,23 0-26 0,24 0-57-1,-1 0-152 1</inkml:trace>
  <inkml:trace contextRef="#ctx0" brushRef="#br0" timeOffset="2">904 1573 188 0,'47'-47'124'16,"69"47"-122"-1,48-93 24 1,-24-24-1 0,24 24-14 15,-47-23-4-16,-47 69 5 1,-47 47 4 0,-70 0-39 15,-46 47 7-15,-24 69 9-1,-70 24 6 1,47-24-6-1,-47 24 9 1,117-93 0 0,70-47-39-1,70 0 21 1,141-140 20 15,-2-23-2-15,72 23 20-1,-25-23 13 1,-68 70-9 0,-95 46 9-1,-70 47-25 1,-93 47 48 0,-46 46-54-1,-95 70-22 1,1-23-11-1,-70 116-7 1,-1-46 24 0,25 1 17-1,68-71-7 17,119-94-30-17,69 1 22 1,69-94-38-1,96-46 46 1,44-48-5 0,25-22 3-1,23 0 11 1,-70 23 6 0,23 47 3-1,-116 70 31 1,-165 46 25 15,-92 70-95-15,-47 47 11-1,-70 23-3 17,-71 48-15-17,1 22 4 1,47-23 29-1,115-47 25 1,118-117 3 0,117-46-77-1,93-46 38 1,94-71 13 0,70-69 10-1,-1 23 11 1,-23 23 32-1,-70-24-14 1,-116 164-30 0,-47-47 2-1,-47 94-25 17,-24-1-343-17,1 24 221-15</inkml:trace>
  <inkml:trace contextRef="#ctx1" brushRef="#br0">1278 1270 0,'23'0'219,"1"0"-203,-1 0-1,0-24 1,24 24 46,-24 0-46,0-23 0,1 23-1,-1 0 1,1 0 78,0-23-79,22 23 1,1 0-1,-24 0 1,-93 0 156,24 23-156,-25 0-1,-46 1 1,-46 22-1,70-22 1,-1-24 0,0 46-1,25-46 32,115 0 16,24 0-48,117-23 1,23-24 0,-22 1-1,21-1 1,-115 24-1,-71 0 1,-116 23 78,23 23-79</inkml:trace>
  <inkml:trace contextRef="#ctx1" brushRef="#br0" timeOffset="1">1161 1433 0,'140'-47'16,"23"24"15,48-47-15,-24 47-1,0-1 1,-140 1 0,-71 23 46,-117 0-46,2 47-1,-118 23 1,93-47 0,-22 47-1,93-47 1,209-23 78,70-23-79,95-47 1,0-23 15,-235 93-15,-69 23 31,-94 47-32,-47 46 1,-46-46 15,93 0-15,71-46-1</inkml:trace>
  <inkml:trace contextRef="#ctx1" brushRef="#br1" timeOffset="2">1559 1526 0,'23'0'0,"0"-23"0,47-1 15,-47 24 32,24 0-31,23-23 0,0 0-1,24 23 1,-1-47-1,-93 24 1,24 0 0,-71-1 46,-23 24-46,-47 0-1,-47 24 1,-23 22 15,94 47-15,69-69 0,1-24-1,23 23 32,0 0-31,23-23-1,71 47 1,-23-47 0,138 0 15,2-23-16,-118-24 1,-69 47-16,-1-23 16,-46-1 46,23 1-46,0 0-1,-47 23 1,-23-93 15,47 93 16</inkml:trace>
  <inkml:trace contextRef="#ctx0" brushRef="#br1" timeOffset="6">1768 1433 164 0,'24'0'50'16,"46"-23"-41"0,-24 23 2-1,2-47 27 17,22 0 29-32,0 47-41 15,-24-46-12 1,24 46 6-1,-117 0 47 32,24 0-56-31,-70 46-29 0,0 1-1-1,-25 23-1 1,25-24 15-1,-24 48-1 1,94-48 3 0,0 1-6-1,69-94 8 1,24 1 10 0,24-48-7-1,22 48 1 1,-22-24 8-1,-47 70-2 1,0-47 11 15,-71 47 6-15,-22 47-9 0,-24 0-23-1,-48 22-9 1,2-22 6-1,69 46 4 1,47-93-3 0,23 0-9-1,71-46 25 1,45-48-2 0,-21 48 8-1,-2-24 1 1,-46 23-5-1,-46 47-1 17,-118 0-17 15,-22 94-11-47,23-25 13 15,-1-22 2 1,24 46 0-1,46-93 5 1,48 0 17 0,69-46-2-1,-22-1-10 1,22-46-4 0,0 70 1-1,-23-24 0 1,-47 47 2 15,-93 47-20 0,1-24 7-15,-1 23 6 0,0 48 1-1,22-48 3 1,71-46 1 15,48-93 1-15,23 46-4-1,-25 1 1 1,1-24 3 0,-46 70 1-1,-24 0-15 1,-47 47-48 15,-23-24-46-15,24 23-166-1</inkml:trace>
  <inkml:trace contextRef="#ctx0" brushRef="#br2" timeOffset="7">1348 1107 185 0,'46'0'46'15,"48"-47"-29"1,0 0-3 0,22 1 28-1,-22-1 18 16,-1 1-23-15,1-24-18 0,-1 23-9-1,0 0 1 1,-23 1 3 0,-140 46-32 15,1 46-19-16,-48 1 13 1,-70 70-1 0,0-24 1 15,93 0 24-31,1-46 6 31,210-94 37 0,23-46-15-15,234-117 34 0,-141 117-32-1,-69-24-7 1,92-22-3 0,-162 45 6-1,-70 94-21 1,-48 47 17-1,-93 46-34 1,-69 0-2 0,-95 70-51-1,48-23 6 1,-71 23 20 0,47-23 50-1,140-23 4 16,94-71-22-15,70-92 11 0,92-1 10-1,142-116 19 1,23-23 15 0,70-24-2-1,-188 140-39 16,1-23 2-31,-116 46 1 16,-71 47 1 0,-95 47-35-1,-114 116-9 17,-49 23 15-32,-68-23-8 15,22 47 11 1,117-70 20 15,93-70-19-15,118-70-2-1,163-70 40 1,93-70-4 0,70-70 14-1,24-46 13 1,0 93-16-1,-93 23-23 1,-95 47 1 0,-139 93 0 15,-94 47-20-15,-46-1-4-16,-211 164-27 46,-47 0-1-30,-372 279-21 0,536-373 75-1,47 71-15 1,256-234 3 15,212-162 51-15,-95 69-16-1,117-70 4 1,1 24-19 0,-94 22-6-1,-47 71 9 1,-187 70-14 0,-70 46-12-1,-139 117-32 1,-48 23-5 15,-70 24-5-15,-22 22-1-1,68 1 11 1,119-70 29 0,115-93-4-1,118-94 33 1,139-140 5-1,47 24 4 1,1 0 17 0,22-23-18-1,-69 93-16 1,-94-24 2 0,-94 117-7-1,-92 0-20 16,-24 117-17-15,-188 22-16 0,49 25 20-1,-119 69-6 1,142-70 25 0,93-70-24-1,69-93 22 1,118-47 35-1,69-93-1 1,-23 71-15 0,140-118 13-1,-140 71-12 1,71 22 0 0,-165 48-10 15,1 46 7-16,-117 93-26 1,-70 0-35 0,-47 70 5-1,-23-46 30 1,69 69 10 0,95-139-17-1,69-47 23 1,95-47 32-1,68-93 5 1,25 24 16 0,-25 23-32-1,-46 0-14 1,-93 69-3 15,-47 94-29-15,-47-23-3-1,-93 116 2 1,70-70 23 0,0 47 3-1,70-93 1 1,70-47 15 0,23-47-22-1,1 0-176 1,-48 1-66 15</inkml:trace>
  <inkml:trace contextRef="#ctx0" brushRef="#br2" timeOffset="8">1138 1666 146 0,'163'-140'148'16,"95"-23"-128"-1,-72 23-3 1,-23 24 42-1,-92 69 6 1,-48 47-45 0,-69 47-53-1,-72 69-1 1,-68 24 13 15,-48 23 7-15,1 47-8-1,-48 46-7 1,71-115 26 0,46-1 50-1,164-117-42 1,93-93 23 0,188-116 22 15,-70 22-18-31,-1 1-6 15,-71 23-17 17,2 46 3-17,-187 188-5 17,-119 69-8-17,2-23-2 1,-71 70-13-1,71-23 4 1,47-71 11 0,116-69-7-1,70-140 16 1,116-24 13 0,95-69 5-1,23-25-3 1,-71 48 0-1,-46 23-6 17,-117 93-6-32,-93 94-3 15,-95 93-21 1,-115 70-16 15,-71 47-9-15,25-1-16-1,-2-46 48 1,117-24 11 0,164-139-19-1,141-140 51 1,92-94 2 0,71-69 8-1,-1 0-7 1,25 45-21 15,-212 118-8-15,-92 93-7-16,-94 46-12 31,-94 164-13-15,-116-22-17-1,-47 115-36 1,-117 116 4-1,140-163 87 1,187-116 7 0,94-140-36-1,116-47 42 1,165-116 42 0,91-70-17-1,-22-70-11 1,1 47-30-1,-71 93 2 1,-210 163-6 15,-94 47-30-15,-140 116-17 0,-23 23 21-1,-71 70-13 1,-23 1-6-1,1 46-6 1,163-187 38 0,163-69 14-1,118-140 11 1,68-71-1 0,2 1 1-1,22-70 1 1,-93 163-16 15,-92 24-3-31,-96 92-26 31,-115 71-6-15,-47 93 17 0,-24 23-3-1,71-24-18 1,45-115 9-1,118-71 31 1,141-93 20 0,92-140-11-1,48-23-3 1,-48 24 7 0,-69 92-9-1,-117 70-7 1,-94 47-24-1,-93 164-3 1,-94 45 18 0,25 48 0-1,-25-24 3 17,117-117 3-17,94-69 2 1,163-140 22-1,140-117-19 1,0-47 2 0,24 48 12-1,-95 22-12 1,-138 164-4 0,-94 46-14-1,-118 117-19 1,-92 116 5-1,-47 1-4 1,47-47-10 15,45-24 61-15,211-186 6 0,165-93-24-1,68-117-2 1,71-46 12-1,1-1 11 1,-72 71-16 0,-186 139-5-1,-70 94-2 1,-140 93-17 0,-116 69-1-1,-25 48-8 1,0-1 19 15,142-116 18-31,139-70-7 31,116-140 9-15,118-163-15 0,69-23 7-1,-46 46 6 1,-70 47-6-1,-116 116-7 1,-119 94-23 0,-92 162 3-1,-93-45 11 17,-1 92 5-32,94-116 5 15,94-47 2 1,116-93 8 15,70-140-1-15,117-23 0-1,-24-23 2 1,-69 22-10 0,-94 118-1-1,-140 139-31 16,-94 117 19-15,-22-47 4 0,46 23 5-1,69-69 6 1,142-117 8 15,115-117 1-15,95-69-9-16,22-70 3 31,-46 92 1-31,-117 71-4 16,-94 93-5 15,-92 47-20-15,-141 93 7-1,0 69 5 1,-23 1 3-1,94-70 8 1,116-93-1 0,93-94 4-1,117-139-2 1,47-24 4 0,-1 0-1-1,-68 117-4 16,-165 46-4-31,-69 94-23 32,-94 139 5-17,-71 24 11 1,-22 0 6 0,92-47 16-1,141-117-1 1,70-92-4-1,117-117 0 1,141-94 3 0,-142 118-1-1,-23-25-6 1,-92 118-4 0,-95 92-17-1,-69 48 5 16,-47 115 7-15,-71 48 2 0,164-211 2-1,71 1 0 1,93-140 7 0,46-47-7-1,188-116 2 1,-258 186-1-1,24-24 0 1,-71 48-2 0,-69 92-19-1,-94 94 6 1,-22 23 3 0,-2 1 9 15,94-118 3-16,94-46 4 1,70-46 1-16,93-118-2 31,1 1-3-15,-118 70 0 0,-23 46-2-1,-70 94-5 1,-23 0-1-1,-24 23 7 1,-23 69-1 0,47-92-3-1,46-47-10 1,24-47 0 0,69-92-253-1,-69 115 3 16</inkml:trace>
  <inkml:trace contextRef="#ctx0" brushRef="#br2" timeOffset="9">1909 2529 229 0,'-46'23'212'16,"92"-23"-208"0,118-116 6-1,116-94 30 1,47-24 69 0,-70 24-76-1,-47 94-26 1,-163 69-18 15,-71 94-58-15,-162 116-23-1,-95 94 62 1,72-70 27 0,45 23 34-1,117-94 1 1,140-163 6-1,95-69-10 1,21-24-8 0,49-70 19-1,-72 46-28 1,-115 118-10 0,-94 92-49-1,-141 118 4 1,-93 46 28 15,23 93 15-15,48-70 20-1,186-163-7 1,116-117 6 0,165-162-1-1,92-48 9 1,-23-46-4-1,-69 93-18 1,-211 163-12 0,-117 140-32-1,-210 165 13 1,24 45 30 0,-1-47 14 15,94-93 2-31,140-116-5 31,117-94 12-15,140-163-11-1,-71 70-8 1,25-69 0 0,-94 92-3-1,-117 117-4 1,-70 117-34-1,-141 92 22 1,1 24 12 0,23-23 5-1,140-163 2 1,117-47 7 0,118-140 4-1,45-70-11 16,24 1-3-15,-117 115-3 0,-117 48-15-1,-70 92-7 1,-139 117 15 0,-1 70 11-1,93-69 4 1,48-71-2-1,69-47-30 1,47-92-192 0,-47-1-41-16</inkml:trace>
  <inkml:trace contextRef="#ctx0" brushRef="#br2" timeOffset="10">3473 1060 584 0,'0'0'75'0,"117"-93"-78"15,70-24 7 17,-47-69 1-17,-47 69 2 1,-46 71-5 0,-70 46-56-1,-71 116 11 1,-45 24 45-1,-49 23 7 1,95-70 5 0,93-46 3 15,47-94 10-31,70-46-15 31,46 23-9-15,-70-23-2-1,-69 93-2 1,-48 93-46 0,-162 117 47-1,116-93 6 1,-24 22 9 0,71-45-4-1,93-94 10 1,94-94-7-1,22-45-15 1,-22 22-10 0,-94 70-5-1,-93 94-28 1,-95 46 38 15,2 70 28-31,-1 0-1 31,71-23-7-15,22-93-11 0,48 0 1-1,22-94 15 1,1 47-16 0,-24-47-6-1,-23 94-8 1,-23-47-7-1,23 70 15 1,0-70 1 0,46 46-42-1,1-46-200 1</inkml:trace>
  <inkml:trace contextRef="#ctx0" brushRef="#br2" timeOffset="11">2843 594 194 0,'47'-47'128'15,"93"-46"-83"1,23 0-42 15,1 23-1-31,-48-23 32 16,-22 0-15 15,-1 23-14-15,-69 70-20-1,-48 0-36 1,-23 70 24 0,-69 23 8-1,-1 70 9 1,-24-23 6 0,71-24-3-1,70-116 1 1,70-23 52-1,95-117 1 1,21 0-25 0,1-23-8 15,-47 70 3-31,-70 23 2 31,-93 117-41-15,-1-24-1-1,-256 280-27 1,70-47 24 0,-94 47-16-1,164-163 42 1,24-23 22 0,139-141-12-1,164-162 10 1,23-24 8-1,47 0 10 1,-47-23 2 0,-47 163-8-1,-116 24-16 1,-70 139-8 15,-117 70-17-15,-71 47-5-1,71 0 1 1,-69 23 11 0,138-163 8-1,94-24 2 1,141-209 5 0,46-23-11-1,24-71 1 1,-48 94 5-1,-45 23 9 1,-118 140-7 15,-117 140-34-31,-92 70-4 32,-71 93 7-17,0 0 21 1,0 0 4-1,140-140 2 1,94-163-7 0,140-117 8-1,93-139-2 1,23 0 5 0,1 69 6-1,-71 71 0 1,-69 69-5-1,-118 164-7 1,-92 22-9 0,-94 164-2 15,-1 0 7-15,25-93 5-1,92-117 2 1,117-93-19-1,71-140 15 1,116-23-1 0,24-93-1-1,-71 116 11 1,-70 94 6 0,-93 92 4-1,-70 94-13 1,-116 116-7-1,-25-46 1 1,48 47-1 0,47-117-3-1,116-93-4 1,116-140-9 15,71-95 15-15,70-68-7-1,-24 46 8 1,-46 94 1 0,-140 69 0-1,-94 163 1 1,-117 71-4 0,-22 69-5-1,-48 2 0 1,94-2 6-1,93-163 1 1,71-139-26 0,92-48 19-1,72-115 5 1,-49 21 4 0,-22 72 2 15,-46 116 7-16,-119 46 21 1,-45 118-36 0,-47 23-7-1,-23 23 7 1,46-94-1 0,70-69-8-1,47-47-13 1,93-117 9-1,71-23 11 1,-24-23 5 0,-47 117 3-1,-69 46-3 1,-71 93 23 15,-46 70-21-15,-24 47 4-1,0-71-3 1,70-69-7 0,47-23-54-1,24-94 18 1,46 24 31 0,24-24 4-1,-71 47 6 1,-23 70 25-1,-70 70 7 1,23-93-30 0,24 23 0 15,23-24-75-31,23-92-354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9A77A-930C-482A-97C3-D211DEBDB4D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D2D15-652A-4552-ACB6-97889E5FA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3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dirty="0">
                <a:effectLst/>
              </a:rPr>
              <a:t>images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micro_scope_cam</a:t>
            </a:r>
            <a:r>
              <a:rPr lang="en-US" altLang="ko-KR" dirty="0">
                <a:effectLst/>
              </a:rPr>
              <a:t>(slices,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], rule, time)</a:t>
            </a:r>
          </a:p>
          <a:p>
            <a:pPr latinLnBrk="0"/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DeepNoiseFilter</a:t>
            </a:r>
            <a:r>
              <a:rPr lang="en-US" altLang="ko-KR" dirty="0">
                <a:effectLst/>
              </a:rPr>
              <a:t>(images, </a:t>
            </a:r>
            <a:r>
              <a:rPr lang="en-US" altLang="ko-KR" dirty="0" err="1">
                <a:effectLst/>
              </a:rPr>
              <a:t>rule_NF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='strict'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]){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Dictionary()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>
                <a:effectLst/>
              </a:rPr>
              <a:t> 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>
                <a:effectLst/>
              </a:rPr>
              <a:t> zoom {</a:t>
            </a:r>
          </a:p>
          <a:p>
            <a:pPr latinLnBrk="0"/>
            <a:r>
              <a:rPr lang="en-US" altLang="ko-KR" dirty="0">
                <a:effectLst/>
              </a:rPr>
              <a:t>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z</a:t>
            </a:r>
            <a:r>
              <a:rPr lang="ko-KR" altLang="en-US" dirty="0">
                <a:effectLst/>
              </a:rPr>
              <a:t>배율</a:t>
            </a:r>
            <a:r>
              <a:rPr lang="en-US" altLang="ko-KR" dirty="0">
                <a:effectLst/>
              </a:rPr>
              <a:t>_</a:t>
            </a:r>
            <a:r>
              <a:rPr lang="ko-KR" altLang="en-US" dirty="0">
                <a:effectLst/>
              </a:rPr>
              <a:t>이미지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sort_by_confidence</a:t>
            </a:r>
            <a:r>
              <a:rPr lang="en-US" altLang="ko-KR" dirty="0">
                <a:effectLst/>
              </a:rPr>
              <a:t>(z)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[z]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rule_based_similarity_filtering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, masks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DeepSegModel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8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3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9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7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5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3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18" Type="http://schemas.openxmlformats.org/officeDocument/2006/relationships/image" Target="../media/image27.png"/><Relationship Id="rId26" Type="http://schemas.openxmlformats.org/officeDocument/2006/relationships/image" Target="../media/image34.jpe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microsoft.com/office/2007/relationships/hdphoto" Target="../media/hdphoto2.wdp"/><Relationship Id="rId25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28.gif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24" Type="http://schemas.openxmlformats.org/officeDocument/2006/relationships/image" Target="../media/image32.jpeg"/><Relationship Id="rId5" Type="http://schemas.openxmlformats.org/officeDocument/2006/relationships/image" Target="../media/image16.png"/><Relationship Id="rId15" Type="http://schemas.openxmlformats.org/officeDocument/2006/relationships/image" Target="../media/image25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20.png"/><Relationship Id="rId19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0.jpeg"/><Relationship Id="rId27" Type="http://schemas.openxmlformats.org/officeDocument/2006/relationships/image" Target="../media/image35.jpeg"/><Relationship Id="rId30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8.emf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7852" y="32849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성과 요약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780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82045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현업 성능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40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254"/>
          <a:stretch/>
        </p:blipFill>
        <p:spPr>
          <a:xfrm>
            <a:off x="650310" y="2504191"/>
            <a:ext cx="7877128" cy="4468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4444" r="68075" b="3338"/>
          <a:stretch/>
        </p:blipFill>
        <p:spPr>
          <a:xfrm>
            <a:off x="4588874" y="529917"/>
            <a:ext cx="3885025" cy="1974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39" t="8152" r="68139" b="53703"/>
          <a:stretch/>
        </p:blipFill>
        <p:spPr>
          <a:xfrm>
            <a:off x="650310" y="529917"/>
            <a:ext cx="3835977" cy="178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21629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5.27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83845" y="477271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31610" y="44746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현업 성능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309" y="2471775"/>
            <a:ext cx="3835977" cy="4386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0308" y="501044"/>
            <a:ext cx="7823591" cy="197073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86286" y="2504190"/>
            <a:ext cx="3987613" cy="4386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스캐너 </a:t>
            </a:r>
            <a:r>
              <a:rPr lang="ko-KR" altLang="en-US" sz="2000" b="1" dirty="0" smtClean="0">
                <a:latin typeface="+mj-ea"/>
              </a:rPr>
              <a:t>시스템 개발 계획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27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1434"/>
              </p:ext>
            </p:extLst>
          </p:nvPr>
        </p:nvGraphicFramePr>
        <p:xfrm>
          <a:off x="1207831" y="449622"/>
          <a:ext cx="7752057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WSI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그래프 유사도 모듈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조직 그래프 인식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조직 단위 분류기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그래프 유사도 모듈 개발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위치 인식 모듈 연구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통합 시스템 및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기존 모델과 앙상블 시스템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앙상블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59753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75658" y="14548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 모듈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41841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29252" y="184287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분류기 연구</a:t>
            </a:r>
            <a:endParaRPr lang="ko-KR" altLang="en-US" sz="105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57681"/>
              </p:ext>
            </p:extLst>
          </p:nvPr>
        </p:nvGraphicFramePr>
        <p:xfrm>
          <a:off x="1207831" y="3223855"/>
          <a:ext cx="7752057" cy="3596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엑티브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러닝 시스템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DB </a:t>
                      </a:r>
                      <a:r>
                        <a:rPr lang="ko-KR" altLang="en-US" sz="1200" b="1" dirty="0" smtClean="0"/>
                        <a:t>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구성 요소 정의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구현 및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좌표 기반 패치 생성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이미지 추천 전략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업데이트 민감도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3122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5468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7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94237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8" y="2374743"/>
            <a:ext cx="401350" cy="8140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91900" y="256310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07830" y="236619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3778758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설계 및 운영 연구</a:t>
            </a:r>
            <a:endParaRPr lang="ko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55750" y="6008086"/>
            <a:ext cx="401350" cy="8140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3217761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5173920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4612923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55318" y="620456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3217761"/>
            <a:ext cx="309698" cy="3602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51847" y="495409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Active learning system</a:t>
            </a:r>
            <a:endParaRPr lang="ko-KR" altLang="en-US" sz="1050" b="1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274772" y="459183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96434" y="600046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88340" y="3202262"/>
            <a:ext cx="77520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4863172" y="3273615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076278" y="3567491"/>
            <a:ext cx="300025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09044" y="4683732"/>
            <a:ext cx="43926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539171" y="411223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085305" y="4121403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582739" y="4406505"/>
            <a:ext cx="77775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126533" y="4931671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048432" y="4932787"/>
            <a:ext cx="1079510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542398" y="5237394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42398" y="5513619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136058" y="5237393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114232" y="5513618"/>
            <a:ext cx="270620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222539" y="5798171"/>
            <a:ext cx="527363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354446" y="6073482"/>
            <a:ext cx="85734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209046" y="6072710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553612" y="6344928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067962" y="6640203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92511" y="1908768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214815" y="190876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399784" y="2172427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7649" y="813554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11776" y="106955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369276" y="1341595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09688" y="1622181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7085" y="162548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763168" y="2452122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270134" y="2724164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19091" y="3021842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8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61174"/>
              </p:ext>
            </p:extLst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059597" y="827599"/>
            <a:ext cx="186584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58892" y="832380"/>
            <a:ext cx="13778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329675" y="1106002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674217" y="1370876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949303" y="1647101"/>
            <a:ext cx="100474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256480" y="1908233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73351" y="2185557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254537" y="2452428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8234467" y="3566773"/>
            <a:ext cx="726393" cy="31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7885" y="3823655"/>
            <a:ext cx="113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2023</a:t>
            </a:r>
            <a:r>
              <a:rPr lang="ko-KR" altLang="en-US" sz="1100" dirty="0" smtClean="0"/>
              <a:t>에 계속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83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2023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49834" y="3623660"/>
            <a:ext cx="309698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47246" y="4868301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Generalization</a:t>
            </a:r>
            <a:endParaRPr lang="ko-KR" altLang="en-US" sz="105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86041"/>
              </p:ext>
            </p:extLst>
          </p:nvPr>
        </p:nvGraphicFramePr>
        <p:xfrm>
          <a:off x="1176341" y="3623660"/>
          <a:ext cx="7752057" cy="2743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1993125785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045844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047884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30522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1519397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1958139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89180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4064566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8906704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459267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743638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4039257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599570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461572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 변동성 요소 조사 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55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요소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43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083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스캐너 변동성 완화 모듈 생성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84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요소 분석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5133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6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모듈 생성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987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551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3808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84830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1199" y="3621352"/>
            <a:ext cx="401350" cy="1075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4767935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32750" y="4951084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환경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변동성</a:t>
            </a:r>
            <a:endParaRPr lang="ko-KR" altLang="en-US" sz="105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5583962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10250" y="5769230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24244" y="4032053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스캐너 변동성</a:t>
            </a:r>
            <a:endParaRPr lang="ko-KR" altLang="en-US" sz="105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208540" y="4707653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41599" y="5523874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72344" y="1896112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62819" y="21740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62819" y="24407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898699" y="2716927"/>
            <a:ext cx="101479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02027" y="2993909"/>
            <a:ext cx="98908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72335" y="3270891"/>
            <a:ext cx="68231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전체 </a:t>
            </a:r>
            <a:r>
              <a:rPr lang="ko-KR" altLang="en-US" sz="2000" b="1" dirty="0">
                <a:latin typeface="+mj-ea"/>
                <a:ea typeface="+mj-ea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3607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A1F20A0A-68FF-43BF-B51D-C2532359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0" y="5315079"/>
            <a:ext cx="1273817" cy="82751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1B6B5D0-D154-42D5-A34B-44051C82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76" y="4261881"/>
            <a:ext cx="1030690" cy="102763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3DA5A1A-22D6-400F-A00B-F9C854962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514290">
            <a:off x="4545738" y="4800536"/>
            <a:ext cx="574488" cy="6141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67A2C07-7EB5-4C21-B95B-0DFA44076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91726">
            <a:off x="5448553" y="5411764"/>
            <a:ext cx="616508" cy="659025"/>
          </a:xfrm>
          <a:prstGeom prst="rect">
            <a:avLst/>
          </a:prstGeom>
        </p:spPr>
      </p:pic>
      <p:cxnSp>
        <p:nvCxnSpPr>
          <p:cNvPr id="14" name="직선 연결선 13"/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전체 프로세스</a:t>
            </a:r>
          </a:p>
        </p:txBody>
      </p:sp>
      <p:pic>
        <p:nvPicPr>
          <p:cNvPr id="2052" name="Picture 4" descr="doctor vector icon Stock Vector | Adobe Stock">
            <a:extLst>
              <a:ext uri="{FF2B5EF4-FFF2-40B4-BE49-F238E27FC236}">
                <a16:creationId xmlns:a16="http://schemas.microsoft.com/office/drawing/2014/main" id="{EE039C7B-FC06-4E25-A074-1BDC32BC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85" y="769165"/>
            <a:ext cx="1449630" cy="14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74817A-E015-4A7F-AB15-6E100083090F}"/>
              </a:ext>
            </a:extLst>
          </p:cNvPr>
          <p:cNvSpPr/>
          <p:nvPr/>
        </p:nvSpPr>
        <p:spPr>
          <a:xfrm>
            <a:off x="203608" y="3558310"/>
            <a:ext cx="1801361" cy="26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Computer Process</a:t>
            </a:r>
            <a:endParaRPr lang="ko-KR" altLang="en-US" sz="1200" b="1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D0DE0E6-3EBE-4848-83C5-73E784181C90}"/>
              </a:ext>
            </a:extLst>
          </p:cNvPr>
          <p:cNvSpPr/>
          <p:nvPr/>
        </p:nvSpPr>
        <p:spPr>
          <a:xfrm>
            <a:off x="151002" y="2306972"/>
            <a:ext cx="8808440" cy="4437777"/>
          </a:xfrm>
          <a:custGeom>
            <a:avLst/>
            <a:gdLst>
              <a:gd name="connsiteX0" fmla="*/ 50334 w 8808440"/>
              <a:gd name="connsiteY0" fmla="*/ 1249960 h 4437777"/>
              <a:gd name="connsiteX1" fmla="*/ 3842158 w 8808440"/>
              <a:gd name="connsiteY1" fmla="*/ 1249960 h 4437777"/>
              <a:gd name="connsiteX2" fmla="*/ 3842158 w 8808440"/>
              <a:gd name="connsiteY2" fmla="*/ 0 h 4437777"/>
              <a:gd name="connsiteX3" fmla="*/ 5125673 w 8808440"/>
              <a:gd name="connsiteY3" fmla="*/ 0 h 4437777"/>
              <a:gd name="connsiteX4" fmla="*/ 5125673 w 8808440"/>
              <a:gd name="connsiteY4" fmla="*/ 1233182 h 4437777"/>
              <a:gd name="connsiteX5" fmla="*/ 8808440 w 8808440"/>
              <a:gd name="connsiteY5" fmla="*/ 1233182 h 4437777"/>
              <a:gd name="connsiteX6" fmla="*/ 8808440 w 8808440"/>
              <a:gd name="connsiteY6" fmla="*/ 4437777 h 4437777"/>
              <a:gd name="connsiteX7" fmla="*/ 0 w 8808440"/>
              <a:gd name="connsiteY7" fmla="*/ 4437777 h 4437777"/>
              <a:gd name="connsiteX8" fmla="*/ 50334 w 8808440"/>
              <a:gd name="connsiteY8" fmla="*/ 1249960 h 443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8440" h="4437777">
                <a:moveTo>
                  <a:pt x="50334" y="1249960"/>
                </a:moveTo>
                <a:lnTo>
                  <a:pt x="3842158" y="1249960"/>
                </a:lnTo>
                <a:lnTo>
                  <a:pt x="3842158" y="0"/>
                </a:lnTo>
                <a:lnTo>
                  <a:pt x="5125673" y="0"/>
                </a:lnTo>
                <a:lnTo>
                  <a:pt x="5125673" y="1233182"/>
                </a:lnTo>
                <a:lnTo>
                  <a:pt x="8808440" y="1233182"/>
                </a:lnTo>
                <a:lnTo>
                  <a:pt x="8808440" y="4437777"/>
                </a:lnTo>
                <a:lnTo>
                  <a:pt x="0" y="4437777"/>
                </a:lnTo>
                <a:lnTo>
                  <a:pt x="50334" y="12499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220C54-9053-46F1-9BB9-01C917B8A1ED}"/>
              </a:ext>
            </a:extLst>
          </p:cNvPr>
          <p:cNvSpPr/>
          <p:nvPr/>
        </p:nvSpPr>
        <p:spPr>
          <a:xfrm>
            <a:off x="203608" y="743999"/>
            <a:ext cx="1801361" cy="2600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Human Process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E1BE76-995E-419D-8855-EBA2C48B6BC8}"/>
              </a:ext>
            </a:extLst>
          </p:cNvPr>
          <p:cNvSpPr/>
          <p:nvPr/>
        </p:nvSpPr>
        <p:spPr>
          <a:xfrm>
            <a:off x="203608" y="732989"/>
            <a:ext cx="5259897" cy="274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D05A21-B1C1-4F86-8327-6D4045DE4E0C}"/>
              </a:ext>
            </a:extLst>
          </p:cNvPr>
          <p:cNvCxnSpPr/>
          <p:nvPr/>
        </p:nvCxnSpPr>
        <p:spPr>
          <a:xfrm>
            <a:off x="5050172" y="1308683"/>
            <a:ext cx="1249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DB3C62-56F7-4777-8E0E-9868DAF90D11}"/>
              </a:ext>
            </a:extLst>
          </p:cNvPr>
          <p:cNvSpPr txBox="1"/>
          <p:nvPr/>
        </p:nvSpPr>
        <p:spPr>
          <a:xfrm>
            <a:off x="5157699" y="987596"/>
            <a:ext cx="10349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확인 및 검토</a:t>
            </a:r>
          </a:p>
        </p:txBody>
      </p:sp>
      <p:pic>
        <p:nvPicPr>
          <p:cNvPr id="2056" name="Picture 8" descr="데스크 모니터... 성미시리얼 : 네이버 블로그">
            <a:extLst>
              <a:ext uri="{FF2B5EF4-FFF2-40B4-BE49-F238E27FC236}">
                <a16:creationId xmlns:a16="http://schemas.microsoft.com/office/drawing/2014/main" id="{974FDFF6-67E4-4791-BD03-0A3E8877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94" y="83694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2E55060-E02B-4B7D-B7FD-5BFA7269C8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25234" y="1671402"/>
            <a:ext cx="496065" cy="3628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598570-365D-4EAD-B0FA-E292128CE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65" y="1671402"/>
            <a:ext cx="496067" cy="3628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52F03-95E7-48CE-8C5A-2B0E85445C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7" y="1671402"/>
            <a:ext cx="496067" cy="3628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6AEAEFA-DABE-460B-9341-EB674BFB3C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156573" y="1671402"/>
            <a:ext cx="496065" cy="3628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6E5A868-6BF7-434A-9A4C-136813C126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94" y="1143251"/>
            <a:ext cx="496066" cy="36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3AE56D-85AD-4100-8C12-B4F9192F29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74" y="1142697"/>
            <a:ext cx="496823" cy="363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B329D4C-A985-41AB-B872-18C6C5792A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09" y="1134876"/>
            <a:ext cx="501724" cy="36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41F7BA7-BE02-41AB-AD9E-BFD4158DC56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8" y="1141119"/>
            <a:ext cx="496067" cy="3628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FF39A2-4ECE-4C6A-A077-D1027FD34126}"/>
              </a:ext>
            </a:extLst>
          </p:cNvPr>
          <p:cNvCxnSpPr>
            <a:cxnSpLocks/>
          </p:cNvCxnSpPr>
          <p:nvPr/>
        </p:nvCxnSpPr>
        <p:spPr>
          <a:xfrm flipV="1">
            <a:off x="8404427" y="2506980"/>
            <a:ext cx="0" cy="1268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69FBA3D-CD5C-4356-AFCE-46C643A335FB}"/>
              </a:ext>
            </a:extLst>
          </p:cNvPr>
          <p:cNvSpPr txBox="1"/>
          <p:nvPr/>
        </p:nvSpPr>
        <p:spPr>
          <a:xfrm>
            <a:off x="5764459" y="2958617"/>
            <a:ext cx="2548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대표이미지</a:t>
            </a:r>
            <a:r>
              <a:rPr lang="en-US" altLang="ko-KR" sz="1200" dirty="0"/>
              <a:t>&amp;</a:t>
            </a:r>
            <a:r>
              <a:rPr lang="ko-KR" altLang="en-US" sz="1200" dirty="0"/>
              <a:t>마스크</a:t>
            </a:r>
            <a:r>
              <a:rPr lang="en-US" altLang="ko-KR" sz="1200" dirty="0"/>
              <a:t>(</a:t>
            </a:r>
            <a:r>
              <a:rPr lang="ko-KR" altLang="en-US" sz="1200" dirty="0"/>
              <a:t>환자분류</a:t>
            </a:r>
            <a:r>
              <a:rPr lang="en-US" altLang="ko-KR" sz="1200" dirty="0"/>
              <a:t>, </a:t>
            </a:r>
            <a:r>
              <a:rPr lang="ko-KR" altLang="en-US" sz="1200" dirty="0"/>
              <a:t>설명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B3DA68-9D40-4B4E-9145-CCAF09276A23}"/>
              </a:ext>
            </a:extLst>
          </p:cNvPr>
          <p:cNvSpPr txBox="1"/>
          <p:nvPr/>
        </p:nvSpPr>
        <p:spPr>
          <a:xfrm>
            <a:off x="2498484" y="1770668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바코드 스캔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3E0A5AD-E467-4D80-8ED8-2AB5F9CF424B}"/>
              </a:ext>
            </a:extLst>
          </p:cNvPr>
          <p:cNvCxnSpPr>
            <a:cxnSpLocks/>
          </p:cNvCxnSpPr>
          <p:nvPr/>
        </p:nvCxnSpPr>
        <p:spPr>
          <a:xfrm>
            <a:off x="2995425" y="3362325"/>
            <a:ext cx="0" cy="456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0F7CEEA-1BAA-44A2-BEC0-26C3D942EEB0}"/>
              </a:ext>
            </a:extLst>
          </p:cNvPr>
          <p:cNvSpPr txBox="1"/>
          <p:nvPr/>
        </p:nvSpPr>
        <p:spPr>
          <a:xfrm>
            <a:off x="609451" y="1770668"/>
            <a:ext cx="11501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슬라이드 </a:t>
            </a:r>
            <a:r>
              <a:rPr lang="ko-KR" altLang="en-US" sz="1200" dirty="0"/>
              <a:t>촬영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A331731-23C4-49C2-9E56-40F39C4C4758}"/>
              </a:ext>
            </a:extLst>
          </p:cNvPr>
          <p:cNvCxnSpPr>
            <a:cxnSpLocks/>
          </p:cNvCxnSpPr>
          <p:nvPr/>
        </p:nvCxnSpPr>
        <p:spPr>
          <a:xfrm>
            <a:off x="1175128" y="1317407"/>
            <a:ext cx="2809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8744219-9531-43F6-963E-B2B9D918D7FB}"/>
              </a:ext>
            </a:extLst>
          </p:cNvPr>
          <p:cNvCxnSpPr>
            <a:cxnSpLocks/>
          </p:cNvCxnSpPr>
          <p:nvPr/>
        </p:nvCxnSpPr>
        <p:spPr>
          <a:xfrm flipV="1">
            <a:off x="1175128" y="1324414"/>
            <a:ext cx="0" cy="44625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5A7F2AF-36AA-4808-A20B-48699F9F0B25}"/>
              </a:ext>
            </a:extLst>
          </p:cNvPr>
          <p:cNvSpPr txBox="1"/>
          <p:nvPr/>
        </p:nvSpPr>
        <p:spPr>
          <a:xfrm>
            <a:off x="2501947" y="990876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전문가 판단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2867C84-D7F6-423C-8B7A-9F99F52713BC}"/>
              </a:ext>
            </a:extLst>
          </p:cNvPr>
          <p:cNvCxnSpPr>
            <a:cxnSpLocks/>
          </p:cNvCxnSpPr>
          <p:nvPr/>
        </p:nvCxnSpPr>
        <p:spPr>
          <a:xfrm flipH="1">
            <a:off x="3506298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7D8B9E7-46AE-44EF-8514-A6D373B6B0A0}"/>
              </a:ext>
            </a:extLst>
          </p:cNvPr>
          <p:cNvCxnSpPr>
            <a:cxnSpLocks/>
          </p:cNvCxnSpPr>
          <p:nvPr/>
        </p:nvCxnSpPr>
        <p:spPr>
          <a:xfrm flipH="1">
            <a:off x="1913649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6CEC140-D7F5-4C4D-99D8-F2D8EC85A5A3}"/>
              </a:ext>
            </a:extLst>
          </p:cNvPr>
          <p:cNvCxnSpPr>
            <a:cxnSpLocks/>
            <a:stCxn id="73" idx="1"/>
            <a:endCxn id="97" idx="1"/>
          </p:cNvCxnSpPr>
          <p:nvPr/>
        </p:nvCxnSpPr>
        <p:spPr>
          <a:xfrm rot="10800000" flipH="1" flipV="1">
            <a:off x="609451" y="1909168"/>
            <a:ext cx="47244" cy="2635270"/>
          </a:xfrm>
          <a:prstGeom prst="bentConnector3">
            <a:avLst>
              <a:gd name="adj1" fmla="val -10876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폴더 아이콘">
            <a:extLst>
              <a:ext uri="{FF2B5EF4-FFF2-40B4-BE49-F238E27FC236}">
                <a16:creationId xmlns:a16="http://schemas.microsoft.com/office/drawing/2014/main" id="{FAD50D5B-A89E-4BF6-9423-1416FDEF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72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799E0CF-DEF5-4615-967F-A2ECB86CA1C8}"/>
              </a:ext>
            </a:extLst>
          </p:cNvPr>
          <p:cNvSpPr txBox="1"/>
          <p:nvPr/>
        </p:nvSpPr>
        <p:spPr>
          <a:xfrm>
            <a:off x="2590848" y="3874009"/>
            <a:ext cx="8219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폴더생성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9F61A32-468A-4F7C-8795-BE2F625A252C}"/>
              </a:ext>
            </a:extLst>
          </p:cNvPr>
          <p:cNvSpPr txBox="1"/>
          <p:nvPr/>
        </p:nvSpPr>
        <p:spPr>
          <a:xfrm>
            <a:off x="2537574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97" name="Picture 14" descr="폴더 아이콘">
            <a:extLst>
              <a:ext uri="{FF2B5EF4-FFF2-40B4-BE49-F238E27FC236}">
                <a16:creationId xmlns:a16="http://schemas.microsoft.com/office/drawing/2014/main" id="{275A5D33-D3B1-47FA-9AAC-395EF497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5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82A4212-E5DB-4A1B-BFE8-C9D7FF0AB5FC}"/>
              </a:ext>
            </a:extLst>
          </p:cNvPr>
          <p:cNvSpPr txBox="1"/>
          <p:nvPr/>
        </p:nvSpPr>
        <p:spPr>
          <a:xfrm>
            <a:off x="836397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494B3F9-CE71-42F8-9E81-23D434027EAE}"/>
              </a:ext>
            </a:extLst>
          </p:cNvPr>
          <p:cNvCxnSpPr>
            <a:cxnSpLocks/>
          </p:cNvCxnSpPr>
          <p:nvPr/>
        </p:nvCxnSpPr>
        <p:spPr>
          <a:xfrm flipH="1">
            <a:off x="1805086" y="4544438"/>
            <a:ext cx="586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546401D-DA8B-45CB-A024-727BB5F914A0}"/>
              </a:ext>
            </a:extLst>
          </p:cNvPr>
          <p:cNvSpPr txBox="1"/>
          <p:nvPr/>
        </p:nvSpPr>
        <p:spPr>
          <a:xfrm>
            <a:off x="609449" y="3874009"/>
            <a:ext cx="13226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촬영 이미지 저장</a:t>
            </a:r>
            <a:endParaRPr lang="ko-KR" altLang="en-US" sz="1200" dirty="0"/>
          </a:p>
        </p:txBody>
      </p:sp>
      <p:pic>
        <p:nvPicPr>
          <p:cNvPr id="112" name="Picture 14" descr="폴더 아이콘">
            <a:extLst>
              <a:ext uri="{FF2B5EF4-FFF2-40B4-BE49-F238E27FC236}">
                <a16:creationId xmlns:a16="http://schemas.microsoft.com/office/drawing/2014/main" id="{EE454348-E07D-4AE9-A85F-D7A59C01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09" y="5376621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1DCE0BB-BD20-4EA6-9FDB-71F8E7133A64}"/>
              </a:ext>
            </a:extLst>
          </p:cNvPr>
          <p:cNvSpPr txBox="1"/>
          <p:nvPr/>
        </p:nvSpPr>
        <p:spPr>
          <a:xfrm>
            <a:off x="2553311" y="5672021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959C83D-00C1-4EAD-A20D-021E07281A85}"/>
              </a:ext>
            </a:extLst>
          </p:cNvPr>
          <p:cNvCxnSpPr>
            <a:cxnSpLocks/>
          </p:cNvCxnSpPr>
          <p:nvPr/>
        </p:nvCxnSpPr>
        <p:spPr>
          <a:xfrm flipV="1">
            <a:off x="1262306" y="4934876"/>
            <a:ext cx="0" cy="542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C217D3C-4CF5-4D5D-BA84-962A818A26B3}"/>
              </a:ext>
            </a:extLst>
          </p:cNvPr>
          <p:cNvCxnSpPr>
            <a:cxnSpLocks/>
          </p:cNvCxnSpPr>
          <p:nvPr/>
        </p:nvCxnSpPr>
        <p:spPr>
          <a:xfrm>
            <a:off x="1757209" y="4973298"/>
            <a:ext cx="634551" cy="9078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A0B2A5-8691-4AA2-8D60-C95352FCBAEF}"/>
              </a:ext>
            </a:extLst>
          </p:cNvPr>
          <p:cNvSpPr txBox="1"/>
          <p:nvPr/>
        </p:nvSpPr>
        <p:spPr>
          <a:xfrm>
            <a:off x="471265" y="6114001"/>
            <a:ext cx="1460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File Watcher</a:t>
            </a:r>
            <a:r>
              <a:rPr lang="ko-KR" altLang="en-US" sz="1200" dirty="0"/>
              <a:t> 실시간 </a:t>
            </a:r>
            <a:r>
              <a:rPr lang="en-US" altLang="ko-KR" sz="1200" dirty="0"/>
              <a:t>Noise Filtering</a:t>
            </a:r>
            <a:endParaRPr lang="ko-KR" alt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9B12FA7-6574-4847-A814-48CF0D854166}"/>
              </a:ext>
            </a:extLst>
          </p:cNvPr>
          <p:cNvSpPr txBox="1"/>
          <p:nvPr/>
        </p:nvSpPr>
        <p:spPr>
          <a:xfrm>
            <a:off x="4277525" y="6191227"/>
            <a:ext cx="132260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대표 이미지 선정</a:t>
            </a:r>
            <a:endParaRPr lang="en-US" altLang="ko-KR" sz="1200" dirty="0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72DDCEC0-3EBD-47CE-A372-0F041036166D}"/>
              </a:ext>
            </a:extLst>
          </p:cNvPr>
          <p:cNvCxnSpPr>
            <a:cxnSpLocks/>
          </p:cNvCxnSpPr>
          <p:nvPr/>
        </p:nvCxnSpPr>
        <p:spPr>
          <a:xfrm>
            <a:off x="3506298" y="5881162"/>
            <a:ext cx="598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C6C72F-3C92-4F48-B585-7860AE7CF48C}"/>
              </a:ext>
            </a:extLst>
          </p:cNvPr>
          <p:cNvCxnSpPr>
            <a:cxnSpLocks/>
          </p:cNvCxnSpPr>
          <p:nvPr/>
        </p:nvCxnSpPr>
        <p:spPr>
          <a:xfrm>
            <a:off x="6192605" y="4297745"/>
            <a:ext cx="10368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딥 러닝 소프트웨어 개발 키트">
            <a:extLst>
              <a:ext uri="{FF2B5EF4-FFF2-40B4-BE49-F238E27FC236}">
                <a16:creationId xmlns:a16="http://schemas.microsoft.com/office/drawing/2014/main" id="{45DFC647-6F6D-43B9-936D-CB64A76C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592" b="89465" l="25754" r="73618">
                        <a14:foregroundMark x1="27261" y1="33278" x2="27261" y2="33278"/>
                        <a14:foregroundMark x1="26508" y1="44314" x2="26508" y2="44314"/>
                        <a14:foregroundMark x1="33543" y1="30100" x2="33543" y2="30100"/>
                        <a14:foregroundMark x1="27889" y1="27759" x2="27889" y2="27759"/>
                        <a14:foregroundMark x1="26759" y1="83779" x2="26759" y2="83779"/>
                        <a14:foregroundMark x1="30528" y1="89465" x2="30528" y2="89465"/>
                        <a14:foregroundMark x1="26005" y1="70736" x2="26005" y2="70736"/>
                        <a14:foregroundMark x1="70729" y1="62542" x2="70729" y2="62542"/>
                        <a14:foregroundMark x1="72487" y1="47659" x2="72487" y2="47659"/>
                        <a14:foregroundMark x1="73618" y1="70234" x2="73241" y2="70234"/>
                        <a14:foregroundMark x1="72990" y1="58361" x2="72990" y2="58361"/>
                        <a14:foregroundMark x1="73367" y1="45652" x2="73367" y2="4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24800" r="25381" b="9250"/>
          <a:stretch/>
        </p:blipFill>
        <p:spPr bwMode="auto">
          <a:xfrm>
            <a:off x="7324021" y="3668919"/>
            <a:ext cx="1300143" cy="12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5E5D4F1-7434-435C-A247-1FBAD932DCD6}"/>
              </a:ext>
            </a:extLst>
          </p:cNvPr>
          <p:cNvSpPr txBox="1"/>
          <p:nvPr/>
        </p:nvSpPr>
        <p:spPr>
          <a:xfrm>
            <a:off x="5639842" y="3664375"/>
            <a:ext cx="16281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딥러닝</a:t>
            </a:r>
            <a:r>
              <a:rPr lang="ko-KR" altLang="en-US" sz="1200" dirty="0"/>
              <a:t> </a:t>
            </a:r>
            <a:r>
              <a:rPr lang="en-US" altLang="ko-KR" sz="1200" dirty="0"/>
              <a:t>Segmentation</a:t>
            </a:r>
          </a:p>
          <a:p>
            <a:pPr algn="ctr"/>
            <a:r>
              <a:rPr lang="ko-KR" altLang="en-US" sz="1200" dirty="0"/>
              <a:t>모델 추론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CBD297-B5DF-4983-8E1A-3C2F99472E27}"/>
              </a:ext>
            </a:extLst>
          </p:cNvPr>
          <p:cNvSpPr txBox="1"/>
          <p:nvPr/>
        </p:nvSpPr>
        <p:spPr>
          <a:xfrm>
            <a:off x="7176883" y="906103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2070" name="Picture 22" descr="On the Interpretability of Artificial Intelligence in Radiology: Challenges  and Opportunities | Radiology: Artificial Intelligence">
            <a:extLst>
              <a:ext uri="{FF2B5EF4-FFF2-40B4-BE49-F238E27FC236}">
                <a16:creationId xmlns:a16="http://schemas.microsoft.com/office/drawing/2014/main" id="{D548CFF9-B843-4D5C-86DE-1759CE61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1" t="11544"/>
          <a:stretch/>
        </p:blipFill>
        <p:spPr bwMode="auto">
          <a:xfrm>
            <a:off x="7849112" y="5672021"/>
            <a:ext cx="802121" cy="8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17D32C0-01C6-491B-A47E-2D0877CE04F0}"/>
              </a:ext>
            </a:extLst>
          </p:cNvPr>
          <p:cNvCxnSpPr>
            <a:cxnSpLocks/>
          </p:cNvCxnSpPr>
          <p:nvPr/>
        </p:nvCxnSpPr>
        <p:spPr>
          <a:xfrm flipV="1">
            <a:off x="8404427" y="4805749"/>
            <a:ext cx="0" cy="82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26602EC-E1AA-4036-984E-FD66DE54E85D}"/>
              </a:ext>
            </a:extLst>
          </p:cNvPr>
          <p:cNvSpPr txBox="1"/>
          <p:nvPr/>
        </p:nvSpPr>
        <p:spPr>
          <a:xfrm>
            <a:off x="6329519" y="4981601"/>
            <a:ext cx="19890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Weakly-</a:t>
            </a:r>
            <a:r>
              <a:rPr lang="en-US" altLang="ko-KR" sz="1200" dirty="0" err="1"/>
              <a:t>Superviesd</a:t>
            </a:r>
            <a:r>
              <a:rPr lang="en-US" altLang="ko-KR" sz="1200" dirty="0"/>
              <a:t> Learning </a:t>
            </a:r>
          </a:p>
          <a:p>
            <a:pPr algn="ctr"/>
            <a:r>
              <a:rPr lang="ko-KR" altLang="en-US" sz="1200" dirty="0"/>
              <a:t>통한 학습데이터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부담 감소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A2BFCD0-390C-41BF-B4A0-09E5FC83BC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7371" y="2346544"/>
            <a:ext cx="1212845" cy="1104723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36CA30E-F19C-427B-B9E9-1A9903AD6CF9}"/>
              </a:ext>
            </a:extLst>
          </p:cNvPr>
          <p:cNvGrpSpPr/>
          <p:nvPr/>
        </p:nvGrpSpPr>
        <p:grpSpPr>
          <a:xfrm>
            <a:off x="582939" y="4582778"/>
            <a:ext cx="605668" cy="605668"/>
            <a:chOff x="688800" y="4303090"/>
            <a:chExt cx="840400" cy="84040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BB79150-C090-485F-8BA7-3969F9871CE8}"/>
                </a:ext>
              </a:extLst>
            </p:cNvPr>
            <p:cNvSpPr/>
            <p:nvPr/>
          </p:nvSpPr>
          <p:spPr>
            <a:xfrm>
              <a:off x="688800" y="4303090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F45981C-D4CA-4F33-B9D6-433A8C5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9" y="4491745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FE56D54-3D5C-4D6D-B1D4-04A75F90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61" y="4544600"/>
              <a:ext cx="410597" cy="3003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1E8C9ED-FD7C-4DC1-9644-AC85CF13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11" y="4594132"/>
              <a:ext cx="414648" cy="3033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DEAA692-AA30-4A53-BE92-92892381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43" y="464713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아래쪽 화살표 53">
              <a:extLst>
                <a:ext uri="{FF2B5EF4-FFF2-40B4-BE49-F238E27FC236}">
                  <a16:creationId xmlns:a16="http://schemas.microsoft.com/office/drawing/2014/main" id="{58163584-D042-494C-AC3F-4F9A22D6A2CE}"/>
                </a:ext>
              </a:extLst>
            </p:cNvPr>
            <p:cNvSpPr/>
            <p:nvPr/>
          </p:nvSpPr>
          <p:spPr>
            <a:xfrm rot="13561026">
              <a:off x="815583" y="4781560"/>
              <a:ext cx="118511" cy="25782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382087-D756-4C76-8A67-1E4615A33D3B}"/>
              </a:ext>
            </a:extLst>
          </p:cNvPr>
          <p:cNvGrpSpPr/>
          <p:nvPr/>
        </p:nvGrpSpPr>
        <p:grpSpPr>
          <a:xfrm>
            <a:off x="2367819" y="5956237"/>
            <a:ext cx="613952" cy="613952"/>
            <a:chOff x="2776556" y="5314145"/>
            <a:chExt cx="840400" cy="84040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B031F7F-D707-4619-808B-5D49CA0D8AA4}"/>
                </a:ext>
              </a:extLst>
            </p:cNvPr>
            <p:cNvSpPr/>
            <p:nvPr/>
          </p:nvSpPr>
          <p:spPr>
            <a:xfrm>
              <a:off x="2776556" y="5314145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9F8EE55E-DDF8-4ED9-9483-62D74E69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525" y="5502800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EF825CEA-E287-4289-97C0-1B743418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70" y="5576735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DD6E67F-098F-4A8C-8C48-3A2EEB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967" y="567175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25F6F65-1856-4030-909F-2BA60B5B65A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8306" b="19829"/>
          <a:stretch/>
        </p:blipFill>
        <p:spPr>
          <a:xfrm>
            <a:off x="932313" y="5540593"/>
            <a:ext cx="654615" cy="53638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CF6BDA-12E0-4F73-A0B1-FDE19AAE22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1171" y="2097687"/>
            <a:ext cx="557221" cy="1243474"/>
          </a:xfrm>
          <a:prstGeom prst="rect">
            <a:avLst/>
          </a:prstGeom>
        </p:spPr>
      </p:pic>
      <p:pic>
        <p:nvPicPr>
          <p:cNvPr id="116" name="그림 5">
            <a:extLst>
              <a:ext uri="{FF2B5EF4-FFF2-40B4-BE49-F238E27FC236}">
                <a16:creationId xmlns:a16="http://schemas.microsoft.com/office/drawing/2014/main" id="{4917FABC-8978-47C3-A352-73E5179456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41045" y="2113790"/>
            <a:ext cx="1110930" cy="11213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9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핵심 기술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992EEA-A289-441D-9F14-1FC54FC759F4}"/>
              </a:ext>
            </a:extLst>
          </p:cNvPr>
          <p:cNvGrpSpPr/>
          <p:nvPr/>
        </p:nvGrpSpPr>
        <p:grpSpPr>
          <a:xfrm>
            <a:off x="5349076" y="2174694"/>
            <a:ext cx="2700198" cy="1178106"/>
            <a:chOff x="5586666" y="1461855"/>
            <a:chExt cx="4429144" cy="21362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872D2D-6B24-45AA-8E1B-EDDD60CC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6666" y="1461855"/>
              <a:ext cx="2130764" cy="213076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6DAA6F-074C-48BF-91BC-297C3148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5046" y="1461855"/>
              <a:ext cx="2130764" cy="213624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0FC81D9-D2C0-4E90-BF41-16ABF9F3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05"/>
          <a:stretch/>
        </p:blipFill>
        <p:spPr>
          <a:xfrm>
            <a:off x="5349076" y="699908"/>
            <a:ext cx="2700198" cy="13730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F9DB7E-9D06-4755-9E9B-582AE5A7AEA0}"/>
              </a:ext>
            </a:extLst>
          </p:cNvPr>
          <p:cNvGrpSpPr/>
          <p:nvPr/>
        </p:nvGrpSpPr>
        <p:grpSpPr>
          <a:xfrm>
            <a:off x="745960" y="699908"/>
            <a:ext cx="3730790" cy="2649872"/>
            <a:chOff x="709873" y="2045777"/>
            <a:chExt cx="5084744" cy="346298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BA1AF5-4CA5-4C74-9539-059C46C0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73" y="2045777"/>
              <a:ext cx="5083344" cy="226244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9F82B3-B1CE-4A10-9B69-FE35916140B4}"/>
                </a:ext>
              </a:extLst>
            </p:cNvPr>
            <p:cNvSpPr/>
            <p:nvPr/>
          </p:nvSpPr>
          <p:spPr>
            <a:xfrm>
              <a:off x="2460048" y="4503869"/>
              <a:ext cx="1582993" cy="1004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C17038-C3C2-4806-A5A9-DAA246A20A9E}"/>
                </a:ext>
              </a:extLst>
            </p:cNvPr>
            <p:cNvSpPr/>
            <p:nvPr/>
          </p:nvSpPr>
          <p:spPr>
            <a:xfrm>
              <a:off x="4210224" y="4503869"/>
              <a:ext cx="1582993" cy="1004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FC6B24-2C2B-4FB7-BB08-0021C45A6A43}"/>
                </a:ext>
              </a:extLst>
            </p:cNvPr>
            <p:cNvSpPr/>
            <p:nvPr/>
          </p:nvSpPr>
          <p:spPr>
            <a:xfrm>
              <a:off x="2460047" y="4503869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3BBC26-CBD9-4DA2-A70B-489BC43F0A0E}"/>
                </a:ext>
              </a:extLst>
            </p:cNvPr>
            <p:cNvSpPr/>
            <p:nvPr/>
          </p:nvSpPr>
          <p:spPr>
            <a:xfrm>
              <a:off x="3242018" y="5006313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F2C134-245C-4229-A2DA-E3228CFE3D5A}"/>
                </a:ext>
              </a:extLst>
            </p:cNvPr>
            <p:cNvSpPr/>
            <p:nvPr/>
          </p:nvSpPr>
          <p:spPr>
            <a:xfrm>
              <a:off x="4210224" y="5006313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016845-0B5F-4C96-A736-12BD5B5E67D6}"/>
                </a:ext>
              </a:extLst>
            </p:cNvPr>
            <p:cNvSpPr/>
            <p:nvPr/>
          </p:nvSpPr>
          <p:spPr>
            <a:xfrm>
              <a:off x="4998170" y="4503869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4752975" y="1781175"/>
            <a:ext cx="493915" cy="393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265"/>
              </p:ext>
            </p:extLst>
          </p:nvPr>
        </p:nvGraphicFramePr>
        <p:xfrm>
          <a:off x="721110" y="5406916"/>
          <a:ext cx="7509225" cy="100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000">
                  <a:extLst>
                    <a:ext uri="{9D8B030D-6E8A-4147-A177-3AD203B41FA5}">
                      <a16:colId xmlns:a16="http://schemas.microsoft.com/office/drawing/2014/main" val="3602005420"/>
                    </a:ext>
                  </a:extLst>
                </a:gridCol>
                <a:gridCol w="1057803">
                  <a:extLst>
                    <a:ext uri="{9D8B030D-6E8A-4147-A177-3AD203B41FA5}">
                      <a16:colId xmlns:a16="http://schemas.microsoft.com/office/drawing/2014/main" val="229088227"/>
                    </a:ext>
                  </a:extLst>
                </a:gridCol>
                <a:gridCol w="933729">
                  <a:extLst>
                    <a:ext uri="{9D8B030D-6E8A-4147-A177-3AD203B41FA5}">
                      <a16:colId xmlns:a16="http://schemas.microsoft.com/office/drawing/2014/main" val="288790866"/>
                    </a:ext>
                  </a:extLst>
                </a:gridCol>
                <a:gridCol w="1113618">
                  <a:extLst>
                    <a:ext uri="{9D8B030D-6E8A-4147-A177-3AD203B41FA5}">
                      <a16:colId xmlns:a16="http://schemas.microsoft.com/office/drawing/2014/main" val="1071760576"/>
                    </a:ext>
                  </a:extLst>
                </a:gridCol>
                <a:gridCol w="797061">
                  <a:extLst>
                    <a:ext uri="{9D8B030D-6E8A-4147-A177-3AD203B41FA5}">
                      <a16:colId xmlns:a16="http://schemas.microsoft.com/office/drawing/2014/main" val="275448235"/>
                    </a:ext>
                  </a:extLst>
                </a:gridCol>
                <a:gridCol w="831061">
                  <a:extLst>
                    <a:ext uri="{9D8B030D-6E8A-4147-A177-3AD203B41FA5}">
                      <a16:colId xmlns:a16="http://schemas.microsoft.com/office/drawing/2014/main" val="3960286487"/>
                    </a:ext>
                  </a:extLst>
                </a:gridCol>
                <a:gridCol w="811036">
                  <a:extLst>
                    <a:ext uri="{9D8B030D-6E8A-4147-A177-3AD203B41FA5}">
                      <a16:colId xmlns:a16="http://schemas.microsoft.com/office/drawing/2014/main" val="2629748033"/>
                    </a:ext>
                  </a:extLst>
                </a:gridCol>
                <a:gridCol w="827917">
                  <a:extLst>
                    <a:ext uri="{9D8B030D-6E8A-4147-A177-3AD203B41FA5}">
                      <a16:colId xmlns:a16="http://schemas.microsoft.com/office/drawing/2014/main" val="94190356"/>
                    </a:ext>
                  </a:extLst>
                </a:gridCol>
              </a:tblGrid>
              <a:tr h="5025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 err="1">
                          <a:solidFill>
                            <a:schemeClr val="tx1"/>
                          </a:solidFill>
                        </a:rPr>
                        <a:t>CutMix</a:t>
                      </a:r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</a:rPr>
                        <a:t>(Dice)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ResNet34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0.033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±0.030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0.767±0.148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0.640±0.152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0.512±0.377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0.544±0.404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07058"/>
                  </a:ext>
                </a:extLst>
              </a:tr>
              <a:tr h="5025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ResNet50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0.031±0.028</a:t>
                      </a:r>
                      <a:endParaRPr lang="ko-KR" altLang="en-US" sz="9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0.783±0.125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0.657±0.138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0.522±0.376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0.559±0.408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0.527±0.381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6735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03097"/>
              </p:ext>
            </p:extLst>
          </p:nvPr>
        </p:nvGraphicFramePr>
        <p:xfrm>
          <a:off x="721110" y="3917952"/>
          <a:ext cx="7509225" cy="148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000">
                  <a:extLst>
                    <a:ext uri="{9D8B030D-6E8A-4147-A177-3AD203B41FA5}">
                      <a16:colId xmlns:a16="http://schemas.microsoft.com/office/drawing/2014/main" val="1142343513"/>
                    </a:ext>
                  </a:extLst>
                </a:gridCol>
                <a:gridCol w="1057803">
                  <a:extLst>
                    <a:ext uri="{9D8B030D-6E8A-4147-A177-3AD203B41FA5}">
                      <a16:colId xmlns:a16="http://schemas.microsoft.com/office/drawing/2014/main" val="2621334390"/>
                    </a:ext>
                  </a:extLst>
                </a:gridCol>
                <a:gridCol w="933729">
                  <a:extLst>
                    <a:ext uri="{9D8B030D-6E8A-4147-A177-3AD203B41FA5}">
                      <a16:colId xmlns:a16="http://schemas.microsoft.com/office/drawing/2014/main" val="4245026542"/>
                    </a:ext>
                  </a:extLst>
                </a:gridCol>
                <a:gridCol w="1113618">
                  <a:extLst>
                    <a:ext uri="{9D8B030D-6E8A-4147-A177-3AD203B41FA5}">
                      <a16:colId xmlns:a16="http://schemas.microsoft.com/office/drawing/2014/main" val="3759072740"/>
                    </a:ext>
                  </a:extLst>
                </a:gridCol>
                <a:gridCol w="797061">
                  <a:extLst>
                    <a:ext uri="{9D8B030D-6E8A-4147-A177-3AD203B41FA5}">
                      <a16:colId xmlns:a16="http://schemas.microsoft.com/office/drawing/2014/main" val="2078424151"/>
                    </a:ext>
                  </a:extLst>
                </a:gridCol>
                <a:gridCol w="831061">
                  <a:extLst>
                    <a:ext uri="{9D8B030D-6E8A-4147-A177-3AD203B41FA5}">
                      <a16:colId xmlns:a16="http://schemas.microsoft.com/office/drawing/2014/main" val="1739242418"/>
                    </a:ext>
                  </a:extLst>
                </a:gridCol>
                <a:gridCol w="811036">
                  <a:extLst>
                    <a:ext uri="{9D8B030D-6E8A-4147-A177-3AD203B41FA5}">
                      <a16:colId xmlns:a16="http://schemas.microsoft.com/office/drawing/2014/main" val="2860693589"/>
                    </a:ext>
                  </a:extLst>
                </a:gridCol>
                <a:gridCol w="827917">
                  <a:extLst>
                    <a:ext uri="{9D8B030D-6E8A-4147-A177-3AD203B41FA5}">
                      <a16:colId xmlns:a16="http://schemas.microsoft.com/office/drawing/2014/main" val="745360737"/>
                    </a:ext>
                  </a:extLst>
                </a:gridCol>
              </a:tblGrid>
              <a:tr h="48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Backbone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DiceCoefficient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706525"/>
                  </a:ext>
                </a:extLst>
              </a:tr>
              <a:tr h="50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Baseline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ResNet34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0.035±0.027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0.756±0.161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0.628±0.161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0.522±0.390</a:t>
                      </a:r>
                      <a:endParaRPr lang="ko-KR" altLang="en-US" sz="9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0.519±0.392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0.510±0.378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560021"/>
                  </a:ext>
                </a:extLst>
              </a:tr>
              <a:tr h="50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Baseline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ResNet50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0.031±0.025</a:t>
                      </a:r>
                      <a:endParaRPr lang="ko-KR" altLang="en-US" sz="9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0.797±0.126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0.677±0.138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0.527±0.379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0.574±0.416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0.537±0.388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86984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21109" y="5403853"/>
            <a:ext cx="7509225" cy="100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0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성과 요약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86137"/>
              </p:ext>
            </p:extLst>
          </p:nvPr>
        </p:nvGraphicFramePr>
        <p:xfrm>
          <a:off x="274319" y="1212082"/>
          <a:ext cx="854583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1168723">
                  <a:extLst>
                    <a:ext uri="{9D8B030D-6E8A-4147-A177-3AD203B41FA5}">
                      <a16:colId xmlns:a16="http://schemas.microsoft.com/office/drawing/2014/main" val="3455165358"/>
                    </a:ext>
                  </a:extLst>
                </a:gridCol>
                <a:gridCol w="2136459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주요 저자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스캐너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Binary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classification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MixPatch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: A New Method for Training Histopathology Image Classifiers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Published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classifier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loss-based patch label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denoising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method for improving whole-slide image analysis using a convolutional neural network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published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Murtaza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4996" y="815643"/>
            <a:ext cx="64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논문</a:t>
            </a:r>
            <a:endParaRPr lang="ko-KR" altLang="en-US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55575" y="2794916"/>
            <a:ext cx="64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특허</a:t>
            </a:r>
            <a:endParaRPr lang="ko-KR" altLang="en-US" b="1" u="sng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65043"/>
              </p:ext>
            </p:extLst>
          </p:nvPr>
        </p:nvGraphicFramePr>
        <p:xfrm>
          <a:off x="274319" y="3164248"/>
          <a:ext cx="8545837" cy="111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56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4352925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1316121130"/>
                    </a:ext>
                  </a:extLst>
                </a:gridCol>
                <a:gridCol w="1181106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발명자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최종 분류 가중치 모듈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딥 러닝 모델을 활용한 영상 진단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Binary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classification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딥러닝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모델의 불확실성을 고려한 조직 이미지 분류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출원 준비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딥 러닝 모델을 이용한 조직 이미지 분류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출원 준비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50" dirty="0" err="1" smtClean="0">
                          <a:solidFill>
                            <a:schemeClr val="tx1"/>
                          </a:solidFill>
                        </a:rPr>
                        <a:t>murtaza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857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06424"/>
              </p:ext>
            </p:extLst>
          </p:nvPr>
        </p:nvGraphicFramePr>
        <p:xfrm>
          <a:off x="274320" y="4857734"/>
          <a:ext cx="8545836" cy="144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21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426390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3064826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2231434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  <a:gridCol w="1148465">
                  <a:extLst>
                    <a:ext uri="{9D8B030D-6E8A-4147-A177-3AD203B41FA5}">
                      <a16:colId xmlns:a16="http://schemas.microsoft.com/office/drawing/2014/main" val="2001963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학술지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저자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326531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현미경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병변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디텍션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병리학 현미경 이미지에서의 악성 조직 탐지 모델 및 시스템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아키텍쳐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연구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(2021): 1982-2013.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강현정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병변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세그멘테이션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현미경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암종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이미지를 위한 패치 절삭 방식의 분할 증강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(2022)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홍성래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정답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레이블링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약한 지도 학습 방식의 조직 병리학 이미지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세그멘테이션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(2022)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김태미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857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64996" y="4488402"/>
            <a:ext cx="12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 smtClean="0"/>
              <a:t>학회발표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5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24" name="Picture 4" descr="Camouflaged Object Segmentation | Papers With Code">
            <a:extLst>
              <a:ext uri="{FF2B5EF4-FFF2-40B4-BE49-F238E27FC236}">
                <a16:creationId xmlns:a16="http://schemas.microsoft.com/office/drawing/2014/main" id="{9CA3C604-B603-4B03-9AB3-F768638A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18" y="995581"/>
            <a:ext cx="2826597" cy="212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70EF5A-78F1-4233-AB52-A21320D5F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7" y="995581"/>
            <a:ext cx="2902046" cy="21228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6F8309-0F38-42B7-98D0-7E3C48B05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4" y="3367162"/>
            <a:ext cx="5611989" cy="3262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ED8161-960C-4B80-A034-30BC37077A60}"/>
              </a:ext>
            </a:extLst>
          </p:cNvPr>
          <p:cNvSpPr txBox="1"/>
          <p:nvPr/>
        </p:nvSpPr>
        <p:spPr>
          <a:xfrm>
            <a:off x="3292268" y="5823435"/>
            <a:ext cx="11971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Mask </a:t>
            </a:r>
            <a:r>
              <a:rPr lang="ko-KR" altLang="en-US" sz="1200" dirty="0"/>
              <a:t>생성 규칙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BC041F-9489-493A-9D51-7E288CC1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32" y="3334746"/>
            <a:ext cx="2936925" cy="25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68F404-3671-4DEE-84F0-28707BA24250}"/>
              </a:ext>
            </a:extLst>
          </p:cNvPr>
          <p:cNvSpPr txBox="1"/>
          <p:nvPr/>
        </p:nvSpPr>
        <p:spPr>
          <a:xfrm>
            <a:off x="274320" y="605909"/>
            <a:ext cx="64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중요 이미지 선택 모델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알고리즘 개발 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3F6DFF-AC65-4F81-93BD-95113527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4" y="4706298"/>
            <a:ext cx="8296275" cy="19650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36764F8-C6BF-4B5E-BD47-494F7E408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00" y="3080702"/>
            <a:ext cx="1604963" cy="1174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5B194E-A596-4E0E-8F68-D751BFDDFFBB}"/>
                  </a:ext>
                </a:extLst>
              </p14:cNvPr>
              <p14:cNvContentPartPr/>
              <p14:nvPr/>
            </p14:nvContentPartPr>
            <p14:xfrm>
              <a:off x="4812102" y="2712875"/>
              <a:ext cx="1591920" cy="1447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5B194E-A596-4E0E-8F68-D751BFDDFF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102" y="2674715"/>
                <a:ext cx="1638720" cy="152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006305C-18C9-4456-BCFB-1F8488EC86F0}"/>
              </a:ext>
            </a:extLst>
          </p:cNvPr>
          <p:cNvGrpSpPr/>
          <p:nvPr/>
        </p:nvGrpSpPr>
        <p:grpSpPr>
          <a:xfrm>
            <a:off x="886300" y="1738275"/>
            <a:ext cx="1660211" cy="1174059"/>
            <a:chOff x="5089326" y="1592028"/>
            <a:chExt cx="2924407" cy="206806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802596-A5A0-4524-B5AC-61B9F00B1111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F8E0F0-470E-42C5-9FF7-85AE8C9A7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9D2F2B0-EBE1-4E9C-9ABE-6472E014D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13" y="3080702"/>
            <a:ext cx="1604963" cy="117405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9BEEE6-9468-4A7F-8361-B48E086B299B}"/>
              </a:ext>
            </a:extLst>
          </p:cNvPr>
          <p:cNvGrpSpPr/>
          <p:nvPr/>
        </p:nvGrpSpPr>
        <p:grpSpPr>
          <a:xfrm>
            <a:off x="2832588" y="1731925"/>
            <a:ext cx="1660211" cy="1174059"/>
            <a:chOff x="5089326" y="1592028"/>
            <a:chExt cx="2924407" cy="20680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1530E6-00B6-4D4B-B747-7549E4AA3AAB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3122271-20B0-4185-B9B3-397F603D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A91E8D4-D268-43BD-A33D-BFEB1615CFE0}"/>
              </a:ext>
            </a:extLst>
          </p:cNvPr>
          <p:cNvCxnSpPr>
            <a:cxnSpLocks/>
          </p:cNvCxnSpPr>
          <p:nvPr/>
        </p:nvCxnSpPr>
        <p:spPr>
          <a:xfrm>
            <a:off x="524350" y="4422740"/>
            <a:ext cx="8235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73D3A36-CBCC-455B-82D0-4EF65777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26" y="3080702"/>
            <a:ext cx="1604963" cy="117405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16BA2F-6245-4180-92C5-9E2D22778A06}"/>
              </a:ext>
            </a:extLst>
          </p:cNvPr>
          <p:cNvGrpSpPr/>
          <p:nvPr/>
        </p:nvGrpSpPr>
        <p:grpSpPr>
          <a:xfrm>
            <a:off x="4780926" y="1738275"/>
            <a:ext cx="1660211" cy="1174059"/>
            <a:chOff x="5089326" y="1592028"/>
            <a:chExt cx="2924407" cy="20680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BA3DAD-E03D-4FDC-89DC-A40FCFB51C43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638E32E-0456-492B-A7D4-390847C7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29A3FB7-A231-47E2-8B52-F03765676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02" y="3080702"/>
            <a:ext cx="1604963" cy="117405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A99E81-1CD2-40D5-A8BE-AF4F93FE78B9}"/>
              </a:ext>
            </a:extLst>
          </p:cNvPr>
          <p:cNvGrpSpPr/>
          <p:nvPr/>
        </p:nvGrpSpPr>
        <p:grpSpPr>
          <a:xfrm>
            <a:off x="6743502" y="1738275"/>
            <a:ext cx="1660211" cy="1174059"/>
            <a:chOff x="5089326" y="1592028"/>
            <a:chExt cx="2924407" cy="20680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41DE45-9994-4A29-8BEF-AB27632F967A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FB3CAE2-4B0E-4852-AE95-45E19CD7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9B2EF0-198B-4EA4-B197-7E5241EBE0DD}"/>
              </a:ext>
            </a:extLst>
          </p:cNvPr>
          <p:cNvSpPr txBox="1"/>
          <p:nvPr/>
        </p:nvSpPr>
        <p:spPr>
          <a:xfrm>
            <a:off x="8313095" y="4145741"/>
            <a:ext cx="7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A8A9CD2-9784-402A-8F9C-E49D73685F76}"/>
              </a:ext>
            </a:extLst>
          </p:cNvPr>
          <p:cNvCxnSpPr>
            <a:cxnSpLocks/>
            <a:stCxn id="23" idx="0"/>
            <a:endCxn id="29" idx="0"/>
          </p:cNvCxnSpPr>
          <p:nvPr/>
        </p:nvCxnSpPr>
        <p:spPr>
          <a:xfrm rot="5400000" flipH="1" flipV="1">
            <a:off x="2662438" y="764619"/>
            <a:ext cx="12700" cy="1947313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A0AA0AD-55B7-4541-9416-55DF461F75BE}"/>
              </a:ext>
            </a:extLst>
          </p:cNvPr>
          <p:cNvCxnSpPr>
            <a:cxnSpLocks/>
            <a:stCxn id="29" idx="0"/>
            <a:endCxn id="34" idx="0"/>
          </p:cNvCxnSpPr>
          <p:nvPr/>
        </p:nvCxnSpPr>
        <p:spPr>
          <a:xfrm rot="5400000" flipH="1" flipV="1">
            <a:off x="4609751" y="764619"/>
            <a:ext cx="12700" cy="1947313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8055AF2-0634-4740-AE79-1EC02645535C}"/>
              </a:ext>
            </a:extLst>
          </p:cNvPr>
          <p:cNvCxnSpPr>
            <a:cxnSpLocks/>
            <a:stCxn id="34" idx="0"/>
            <a:endCxn id="38" idx="0"/>
          </p:cNvCxnSpPr>
          <p:nvPr/>
        </p:nvCxnSpPr>
        <p:spPr>
          <a:xfrm rot="5400000" flipH="1" flipV="1">
            <a:off x="6564696" y="756987"/>
            <a:ext cx="12700" cy="1962576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21CDE48-71D6-4A6F-A526-0AB9E9D7D129}"/>
              </a:ext>
            </a:extLst>
          </p:cNvPr>
          <p:cNvSpPr txBox="1"/>
          <p:nvPr/>
        </p:nvSpPr>
        <p:spPr>
          <a:xfrm>
            <a:off x="1946741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7F4B0E-BFE7-4599-B8D6-D99227D7A048}"/>
              </a:ext>
            </a:extLst>
          </p:cNvPr>
          <p:cNvSpPr txBox="1"/>
          <p:nvPr/>
        </p:nvSpPr>
        <p:spPr>
          <a:xfrm>
            <a:off x="3902546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877895-E239-46DF-97C3-36DDE0EE9DC9}"/>
              </a:ext>
            </a:extLst>
          </p:cNvPr>
          <p:cNvSpPr txBox="1"/>
          <p:nvPr/>
        </p:nvSpPr>
        <p:spPr>
          <a:xfrm>
            <a:off x="5858351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74320" y="101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(3)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79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개발 계획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506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58703" y="470042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81639" y="6914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시스템 </a:t>
            </a:r>
            <a:r>
              <a:rPr lang="ko-KR" altLang="en-US" sz="2000" b="1" dirty="0" smtClean="0">
                <a:latin typeface="+mj-ea"/>
                <a:ea typeface="+mj-ea"/>
              </a:rPr>
              <a:t>계획 </a:t>
            </a:r>
            <a:r>
              <a:rPr lang="en-US" altLang="ko-KR" sz="2000" b="1" dirty="0" smtClean="0">
                <a:latin typeface="+mj-ea"/>
                <a:ea typeface="+mj-ea"/>
              </a:rPr>
              <a:t>(2022)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7813" y="570175"/>
          <a:ext cx="7752057" cy="3750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4269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재 </a:t>
                      </a:r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레이블링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강건화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신규 데이터 기반의 모델 </a:t>
                      </a:r>
                      <a:r>
                        <a:rPr lang="ko-KR" altLang="en-US" sz="1200" b="1" dirty="0" err="1" smtClean="0"/>
                        <a:t>재학습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정량 및 정성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노이즈 </a:t>
                      </a:r>
                      <a:r>
                        <a:rPr lang="ko-KR" altLang="en-US" sz="1200" b="1" dirty="0" err="1" smtClean="0"/>
                        <a:t>필터링</a:t>
                      </a:r>
                      <a:r>
                        <a:rPr lang="ko-KR" altLang="en-US" sz="1200" b="1" dirty="0" smtClean="0"/>
                        <a:t> 모듈 업데이트 및 테스트 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모델 편향성 완화 모듈 개발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Resolution </a:t>
                      </a:r>
                      <a:r>
                        <a:rPr lang="ko-KR" altLang="en-US" sz="1200" b="1" dirty="0" smtClean="0"/>
                        <a:t>변화 모듈 개발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별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모델 타당성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모델 채택 및 전략 수립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결과 정성 평가 및 모델 최종 선정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27433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타 모듈과의 연계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70559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373721" y="1053554"/>
            <a:ext cx="376955" cy="1293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232508" y="980002"/>
            <a:ext cx="401350" cy="13420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377850" y="2526114"/>
            <a:ext cx="865441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741005" y="3053380"/>
            <a:ext cx="1130611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-200794" y="1438707"/>
            <a:ext cx="12679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Noise filtering model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25433" y="2411814"/>
            <a:ext cx="401350" cy="19309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299110" y="3238741"/>
            <a:ext cx="1450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Segmentation</a:t>
            </a:r>
            <a:endParaRPr lang="ko-KR" altLang="en-US" sz="105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477407" y="1441446"/>
            <a:ext cx="607163" cy="114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705613" y="1767350"/>
            <a:ext cx="378958" cy="137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856267" y="2119446"/>
            <a:ext cx="235303" cy="137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377851" y="2784492"/>
            <a:ext cx="865441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730177" y="3052505"/>
            <a:ext cx="633748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5558096" y="3319654"/>
            <a:ext cx="58018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086256" y="3597048"/>
            <a:ext cx="58018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606733" y="3865063"/>
            <a:ext cx="327498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780186" y="4138020"/>
            <a:ext cx="662375" cy="1126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37813" y="4337515"/>
          <a:ext cx="7752057" cy="2499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기반의 모델 선정 실험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알고리즘 연구 및 실험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mask </a:t>
                      </a:r>
                      <a:r>
                        <a:rPr lang="ko-KR" altLang="en-US" sz="1200" b="1" dirty="0" smtClean="0"/>
                        <a:t>생성 모델 개발 및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COD </a:t>
                      </a:r>
                      <a:r>
                        <a:rPr lang="ko-KR" altLang="en-US" sz="1200" b="1" dirty="0" smtClean="0"/>
                        <a:t>모듈 시스템 연계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편향성 완화를 위한 데이터 증강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COD </a:t>
                      </a:r>
                      <a:r>
                        <a:rPr lang="ko-KR" altLang="en-US" sz="1200" b="1" dirty="0" smtClean="0"/>
                        <a:t>모듈 기반 </a:t>
                      </a:r>
                      <a:r>
                        <a:rPr lang="en-US" altLang="ko-KR" sz="1200" b="1" dirty="0" smtClean="0"/>
                        <a:t>Mask </a:t>
                      </a:r>
                      <a:r>
                        <a:rPr lang="ko-KR" altLang="en-US" sz="1200" b="1" dirty="0" smtClean="0"/>
                        <a:t>생성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WS Mask </a:t>
                      </a:r>
                      <a:r>
                        <a:rPr lang="ko-KR" altLang="en-US" sz="1000" b="1" dirty="0" smtClean="0"/>
                        <a:t>기반의 </a:t>
                      </a:r>
                      <a:r>
                        <a:rPr lang="en-US" altLang="ko-KR" sz="1000" b="1" dirty="0" smtClean="0"/>
                        <a:t>segmentation </a:t>
                      </a:r>
                      <a:r>
                        <a:rPr lang="ko-KR" altLang="en-US" sz="1000" b="1" dirty="0" smtClean="0"/>
                        <a:t>모델 연구 및 개발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 Mask </a:t>
                      </a:r>
                      <a:r>
                        <a:rPr lang="ko-KR" altLang="en-US" sz="1200" b="1" dirty="0" smtClean="0"/>
                        <a:t>기반의 보조 시스템 연구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/>
                        <a:t>Segmentation </a:t>
                      </a:r>
                      <a:r>
                        <a:rPr lang="ko-KR" altLang="en-US" sz="1100" b="1" dirty="0" smtClean="0"/>
                        <a:t>모델과 협업 전략 생성 및 실험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7870" y="5257823"/>
            <a:ext cx="557445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596105" y="5511432"/>
            <a:ext cx="480590" cy="114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745007" y="5786788"/>
            <a:ext cx="852557" cy="1159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5637729" y="6067398"/>
            <a:ext cx="809934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287037" y="6347483"/>
            <a:ext cx="980020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617906" y="6646873"/>
            <a:ext cx="980020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8598" y="4414042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93857" y="4724097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8605" y="4981598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0A1093-834D-4A0F-8390-A9AADC769F6B}"/>
              </a:ext>
            </a:extLst>
          </p:cNvPr>
          <p:cNvSpPr/>
          <p:nvPr/>
        </p:nvSpPr>
        <p:spPr>
          <a:xfrm>
            <a:off x="222085" y="4414042"/>
            <a:ext cx="401350" cy="238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91A145-ADD4-4D1D-A3EB-A43449CDE02B}"/>
              </a:ext>
            </a:extLst>
          </p:cNvPr>
          <p:cNvSpPr txBox="1"/>
          <p:nvPr/>
        </p:nvSpPr>
        <p:spPr>
          <a:xfrm rot="16200000">
            <a:off x="-434264" y="5425038"/>
            <a:ext cx="16289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Weakly Supervised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525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시스템 계획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643" y="712836"/>
          <a:ext cx="7752057" cy="426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4269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0A1093-834D-4A0F-8390-A9AADC769F6B}"/>
              </a:ext>
            </a:extLst>
          </p:cNvPr>
          <p:cNvSpPr/>
          <p:nvPr/>
        </p:nvSpPr>
        <p:spPr>
          <a:xfrm>
            <a:off x="205562" y="3348972"/>
            <a:ext cx="401350" cy="15343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91A145-ADD4-4D1D-A3EB-A43449CDE02B}"/>
              </a:ext>
            </a:extLst>
          </p:cNvPr>
          <p:cNvSpPr txBox="1"/>
          <p:nvPr/>
        </p:nvSpPr>
        <p:spPr>
          <a:xfrm rot="16200000">
            <a:off x="-399796" y="4006563"/>
            <a:ext cx="1569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현미경 시스템</a:t>
            </a:r>
            <a:endParaRPr lang="ko-KR" altLang="en-US" sz="105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35642" y="1118397"/>
          <a:ext cx="7752057" cy="21499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235892361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385168259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1423347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5726271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3542829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147223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15406483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59790258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5706477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4506729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34777317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4872552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008589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37868992"/>
                    </a:ext>
                  </a:extLst>
                </a:gridCol>
              </a:tblGrid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representative </a:t>
                      </a:r>
                      <a:r>
                        <a:rPr lang="ko-KR" altLang="en-US" sz="1200" b="1" dirty="0" smtClean="0"/>
                        <a:t>모델 연구 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778097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 smtClean="0"/>
                        <a:t>데이터셋</a:t>
                      </a:r>
                      <a:r>
                        <a:rPr lang="ko-KR" altLang="en-US" sz="1200" b="1" dirty="0" smtClean="0"/>
                        <a:t> 수집 및 확보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64766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중요 이미지 획득 알고리즘 연구 및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82792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 representative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218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representative </a:t>
                      </a:r>
                      <a:r>
                        <a:rPr lang="ko-KR" altLang="en-US" sz="1200" b="1" dirty="0" smtClean="0"/>
                        <a:t>모델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329736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모델 정성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22673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타 모듈과의 연계 실험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400582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F9C3C91-E34B-4D88-AA3F-6D52C1B10488}"/>
              </a:ext>
            </a:extLst>
          </p:cNvPr>
          <p:cNvSpPr/>
          <p:nvPr/>
        </p:nvSpPr>
        <p:spPr>
          <a:xfrm>
            <a:off x="6064996" y="1597068"/>
            <a:ext cx="699745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91DC568-B549-42C0-8CA1-78F2CBB07D18}"/>
              </a:ext>
            </a:extLst>
          </p:cNvPr>
          <p:cNvSpPr/>
          <p:nvPr/>
        </p:nvSpPr>
        <p:spPr>
          <a:xfrm>
            <a:off x="6987587" y="2272252"/>
            <a:ext cx="1138215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C08728C-D31E-4AD8-BD21-6D1B23F0E1F0}"/>
              </a:ext>
            </a:extLst>
          </p:cNvPr>
          <p:cNvSpPr/>
          <p:nvPr/>
        </p:nvSpPr>
        <p:spPr>
          <a:xfrm>
            <a:off x="7623299" y="2536071"/>
            <a:ext cx="667077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5374862" y="1274193"/>
            <a:ext cx="1578332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3B0DC6-04E8-45C9-873B-F4D9D4F3A70F}"/>
              </a:ext>
            </a:extLst>
          </p:cNvPr>
          <p:cNvSpPr/>
          <p:nvPr/>
        </p:nvSpPr>
        <p:spPr>
          <a:xfrm>
            <a:off x="6298061" y="1934760"/>
            <a:ext cx="1836668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4F5050-8C54-45F3-96C1-7975882E06DB}"/>
              </a:ext>
            </a:extLst>
          </p:cNvPr>
          <p:cNvSpPr/>
          <p:nvPr/>
        </p:nvSpPr>
        <p:spPr>
          <a:xfrm>
            <a:off x="7818016" y="2797237"/>
            <a:ext cx="471311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5374861" y="1264639"/>
            <a:ext cx="235303" cy="134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4F5050-8C54-45F3-96C1-7975882E06DB}"/>
              </a:ext>
            </a:extLst>
          </p:cNvPr>
          <p:cNvSpPr/>
          <p:nvPr/>
        </p:nvSpPr>
        <p:spPr>
          <a:xfrm>
            <a:off x="7958765" y="3080976"/>
            <a:ext cx="35262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35641" y="3309463"/>
          <a:ext cx="7752057" cy="160131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21274011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6303512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808030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3936615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64602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0995306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584336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7886838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955234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144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989071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47165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96807979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81543599"/>
                    </a:ext>
                  </a:extLst>
                </a:gridCol>
              </a:tblGrid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통신 전략 수입 및 협의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208800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현미경 시스템 프레임워크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57194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 smtClean="0"/>
                        <a:t>현미겸</a:t>
                      </a:r>
                      <a:r>
                        <a:rPr lang="ko-KR" altLang="en-US" sz="1200" b="1" dirty="0" smtClean="0"/>
                        <a:t>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84731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 및 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2336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현미경 시스템 최종 적용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694997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448576" y="3425936"/>
            <a:ext cx="1078022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774473" y="3757011"/>
            <a:ext cx="1718975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7953938" y="4111641"/>
            <a:ext cx="547719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8161006" y="4421695"/>
            <a:ext cx="312265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8289327" y="4700220"/>
            <a:ext cx="213281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18702" y="1176922"/>
            <a:ext cx="401350" cy="21325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81555" y="2079562"/>
            <a:ext cx="1601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Representative model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7544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스캐너 </a:t>
            </a:r>
            <a:r>
              <a:rPr lang="ko-KR" altLang="en-US" sz="2000" b="1" dirty="0" smtClean="0">
                <a:latin typeface="+mj-ea"/>
              </a:rPr>
              <a:t>시스템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22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오른쪽 화살표 107"/>
          <p:cNvSpPr/>
          <p:nvPr/>
        </p:nvSpPr>
        <p:spPr>
          <a:xfrm rot="10800000">
            <a:off x="5853169" y="2195954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오른쪽 화살표 106"/>
          <p:cNvSpPr/>
          <p:nvPr/>
        </p:nvSpPr>
        <p:spPr>
          <a:xfrm rot="16200000">
            <a:off x="4219520" y="391578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73" y="1500543"/>
            <a:ext cx="2491505" cy="216478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32603"/>
          <a:stretch/>
        </p:blipFill>
        <p:spPr>
          <a:xfrm>
            <a:off x="322406" y="1549626"/>
            <a:ext cx="2317614" cy="2301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43754" y="1064122"/>
            <a:ext cx="2594996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5576" y="1062999"/>
            <a:ext cx="2600326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Active learning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823695" y="4848447"/>
            <a:ext cx="3233674" cy="1967584"/>
            <a:chOff x="274320" y="4219233"/>
            <a:chExt cx="4734422" cy="288073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217" y="4497908"/>
              <a:ext cx="3618525" cy="229020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5"/>
            <a:srcRect l="42743" r="28300"/>
            <a:stretch/>
          </p:blipFill>
          <p:spPr>
            <a:xfrm>
              <a:off x="274320" y="4219233"/>
              <a:ext cx="1115897" cy="2880739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2872219" y="4280056"/>
            <a:ext cx="3233674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Incremental learning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326602" y="106082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System Generalization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476" y="1434324"/>
            <a:ext cx="2723264" cy="25317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5575" y="1396374"/>
            <a:ext cx="2600326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43754" y="1397497"/>
            <a:ext cx="2594996" cy="2426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334477" y="1380001"/>
            <a:ext cx="2761417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872219" y="4613431"/>
            <a:ext cx="3233674" cy="1989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>
            <a:off x="2604661" y="2216335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57038"/>
              </p:ext>
            </p:extLst>
          </p:nvPr>
        </p:nvGraphicFramePr>
        <p:xfrm>
          <a:off x="6468059" y="116632"/>
          <a:ext cx="262254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19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4331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342330535"/>
                    </a:ext>
                  </a:extLst>
                </a:gridCol>
              </a:tblGrid>
              <a:tr h="450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주요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7432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+mn-lt"/>
                        </a:rPr>
                        <a:t>Mixpatch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98.79%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5065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Dense_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LossDiff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98.11%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96.44%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5160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97.30%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14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5376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EfficientNet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95.84%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94.53%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3622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92.76%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4215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97.42%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65069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30314"/>
              </p:ext>
            </p:extLst>
          </p:nvPr>
        </p:nvGraphicFramePr>
        <p:xfrm>
          <a:off x="6444208" y="3087139"/>
          <a:ext cx="2622544" cy="312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20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7786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50640667"/>
                    </a:ext>
                  </a:extLst>
                </a:gridCol>
              </a:tblGrid>
              <a:tr h="37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1600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Slide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Naïve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baysian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93.01%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9630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91.05%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8480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64.05%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6602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Graph_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Cnn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94.66%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92.48%*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2054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93.59%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11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011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cube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96.00%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95.30%*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1902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8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95.50%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594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06216" y="6282015"/>
            <a:ext cx="388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*</a:t>
            </a:r>
            <a:r>
              <a:rPr lang="ko-KR" altLang="en-US" sz="800" dirty="0"/>
              <a:t>테스트 데이터는 변수에 따라 달라져 정확히 일치하지는 않음</a:t>
            </a:r>
            <a:endParaRPr lang="en-US" altLang="ko-KR" sz="800" dirty="0"/>
          </a:p>
          <a:p>
            <a:pPr algn="r"/>
            <a:r>
              <a:rPr lang="en-US" altLang="ko-KR" sz="800" dirty="0"/>
              <a:t>-3c= 3 class, 4c= 4class</a:t>
            </a:r>
          </a:p>
          <a:p>
            <a:pPr algn="r"/>
            <a:r>
              <a:rPr lang="en-US" altLang="ko-KR" sz="800" dirty="0"/>
              <a:t>[*] : </a:t>
            </a:r>
            <a:r>
              <a:rPr lang="ko-KR" altLang="en-US" sz="800" dirty="0">
                <a:solidFill>
                  <a:srgbClr val="FF0000"/>
                </a:solidFill>
              </a:rPr>
              <a:t>현장 테스트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027920" y="5285246"/>
            <a:ext cx="784440" cy="94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52374" y="1141118"/>
            <a:ext cx="759987" cy="917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7" y="1340768"/>
            <a:ext cx="5874836" cy="5104457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9" idx="1"/>
          </p:cNvCxnSpPr>
          <p:nvPr/>
        </p:nvCxnSpPr>
        <p:spPr>
          <a:xfrm flipH="1">
            <a:off x="3779913" y="1599668"/>
            <a:ext cx="3272461" cy="2481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 flipH="1" flipV="1">
            <a:off x="3203848" y="6008297"/>
            <a:ext cx="3848526" cy="39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  <a:stCxn id="37" idx="1"/>
          </p:cNvCxnSpPr>
          <p:nvPr/>
        </p:nvCxnSpPr>
        <p:spPr>
          <a:xfrm flipH="1">
            <a:off x="5868144" y="849703"/>
            <a:ext cx="1199311" cy="923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67455" y="567041"/>
            <a:ext cx="759987" cy="56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핵심 기술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65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적용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mixed patch, label smoothing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[Mixed patch]: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작은 미니 패치들을 생성하여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새로운 학습 데이터를 확보하여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증폭 효과 및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label smoothing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용이하게 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[Label smoothing]: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Overconfidence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이슈를 완화 및 정확도 향상을 도움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29" y="2294363"/>
            <a:ext cx="6398953" cy="286282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93.15±0.32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97.74±0.36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88.49±0.88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pSL</a:t>
                          </a:r>
                          <a:r>
                            <a:rPr lang="en-US" sz="1400" kern="1200" dirty="0">
                              <a:effectLst/>
                            </a:rPr>
                            <a:t> (α=0.2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94.19±0.37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97.65±0.91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90.69±0.46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HL+MixPatch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97.51±0.05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97.62±0.04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97.41±0.10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pLS+MixPatch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97.85±0.06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97.26±0.12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98.44±0.13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632382"/>
                  </p:ext>
                </p:extLst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129730" r="-2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129730" r="-1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129730" r="-1493" b="-3432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223684" r="-223204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223684" r="-2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223684" r="-1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223684" r="-1493" b="-2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332432" r="-223204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332432" r="-2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332432" r="-1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332432" r="-1493" b="-140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421053" r="-223204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421053" r="-2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421053" r="-1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421053" r="-1493" b="-3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모서리가 둥근 직사각형 11"/>
          <p:cNvSpPr/>
          <p:nvPr/>
        </p:nvSpPr>
        <p:spPr>
          <a:xfrm>
            <a:off x="1100018" y="2156281"/>
            <a:ext cx="7102497" cy="3000911"/>
          </a:xfrm>
          <a:prstGeom prst="roundRect">
            <a:avLst>
              <a:gd name="adj" fmla="val 7462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48264" y="1485485"/>
            <a:ext cx="2020314" cy="1169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85558" y="1449395"/>
            <a:ext cx="1564649" cy="463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602462" y="1568780"/>
            <a:ext cx="288032" cy="2245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63932" y="6478391"/>
            <a:ext cx="6532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[</a:t>
            </a:r>
            <a:r>
              <a:rPr lang="ko-KR" altLang="en-US" sz="1100" dirty="0"/>
              <a:t>단계 </a:t>
            </a:r>
            <a:r>
              <a:rPr lang="en-US" altLang="ko-KR" sz="1100" dirty="0"/>
              <a:t>1]</a:t>
            </a:r>
            <a:r>
              <a:rPr lang="ko-KR" altLang="en-US" sz="1100" dirty="0"/>
              <a:t>은 위장 모델에만 적용 </a:t>
            </a:r>
            <a:r>
              <a:rPr lang="en-US" altLang="ko-KR" sz="1100" dirty="0"/>
              <a:t>(</a:t>
            </a:r>
            <a:r>
              <a:rPr lang="ko-KR" altLang="en-US" sz="1100" dirty="0"/>
              <a:t>대장 모델에는 적합하지 않음을 실험적으로 확인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381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34699" y="814383"/>
            <a:ext cx="770133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단계의 주요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개발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Noise filtering (DAC)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weakly annotation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에서 강한 효과를 보임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위장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Loss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값을 기준으로 학습에 도움이 되는 유효한 패치들을 분류해 내고 저장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분류기의 성능 향상을 보임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 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32113" y="2370169"/>
            <a:ext cx="3816248" cy="189337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48880"/>
            <a:ext cx="4300921" cy="36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76369" y="481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38484" y="976576"/>
            <a:ext cx="2020314" cy="125030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875778" y="1353649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6592682" y="1489606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60545" y="2398636"/>
            <a:ext cx="4302490" cy="1823214"/>
          </a:xfrm>
          <a:prstGeom prst="rect">
            <a:avLst/>
          </a:prstGeom>
          <a:noFill/>
          <a:ln w="31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96210"/>
                  </p:ext>
                </p:extLst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124000" r="-10967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124000" r="-132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326000" r="-10967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326000" r="-132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TextBox 44"/>
          <p:cNvSpPr txBox="1"/>
          <p:nvPr/>
        </p:nvSpPr>
        <p:spPr>
          <a:xfrm>
            <a:off x="611560" y="5968987"/>
            <a:ext cx="514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New U </a:t>
            </a:r>
            <a:r>
              <a:rPr lang="ko-KR" altLang="en-US" sz="1400" dirty="0"/>
              <a:t>그룹은 특징이 조금 더 명확해 보임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074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3" y="2338843"/>
            <a:ext cx="6446779" cy="426682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91" y="4433216"/>
            <a:ext cx="2047444" cy="202454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7043720" y="1082809"/>
            <a:ext cx="2020314" cy="1250308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6981014" y="1879638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>
            <a:off x="6697918" y="2015595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bject 27"/>
          <p:cNvSpPr txBox="1"/>
          <p:nvPr/>
        </p:nvSpPr>
        <p:spPr>
          <a:xfrm>
            <a:off x="467544" y="792896"/>
            <a:ext cx="7701339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 CNN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각 패치를 분류 정보 뿐만 아니라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결과의 분포 값을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형태로 재구성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다시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CNN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적용하여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위치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주변 정보를 고려하여 분류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분류 시 더 풍부한 정보를 고려함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높은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</a:t>
            </a:r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469900" lvl="1"/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분류기는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완벽하지 않기 때문에 필연적으로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오류 패치들이 발생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병변으로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판독된 패치들의 개수 혹은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비율만을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판독의 근거로 사용하는데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한계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92" y="2511063"/>
            <a:ext cx="2045440" cy="19221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6596390"/>
            <a:ext cx="547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현재 </a:t>
            </a:r>
            <a:r>
              <a:rPr lang="en-US" altLang="ko-KR" sz="1100" b="1" dirty="0"/>
              <a:t>4 class </a:t>
            </a:r>
            <a:r>
              <a:rPr lang="ko-KR" altLang="en-US" sz="1100" b="1" dirty="0"/>
              <a:t>모델의 </a:t>
            </a:r>
            <a:r>
              <a:rPr lang="en-US" altLang="ko-KR" sz="1100" b="1" dirty="0"/>
              <a:t>U </a:t>
            </a:r>
            <a:r>
              <a:rPr lang="ko-KR" altLang="en-US" sz="1100" b="1" dirty="0"/>
              <a:t>그룹은 카테고리 및 데이터 업데이트가 필요함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4927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72981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140456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383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11621</TotalTime>
  <Words>1482</Words>
  <Application>Microsoft Office PowerPoint</Application>
  <PresentationFormat>화면 슬라이드 쇼(4:3)</PresentationFormat>
  <Paragraphs>535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굴림</vt:lpstr>
      <vt:lpstr>맑은 고딕</vt:lpstr>
      <vt:lpstr>현대하모니 M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42</cp:revision>
  <dcterms:created xsi:type="dcterms:W3CDTF">2022-06-21T06:36:46Z</dcterms:created>
  <dcterms:modified xsi:type="dcterms:W3CDTF">2022-06-30T10:23:23Z</dcterms:modified>
</cp:coreProperties>
</file>